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wav" ContentType="audio/wav"/>
  <Default Extension="gif" ContentType="image/gif"/>
  <Default Extension="vml" ContentType="application/vnd.openxmlformats-officedocument.vmlDrawing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notesMasterIdLst>
    <p:notesMasterId r:id="rId18"/>
  </p:notesMasterIdLst>
  <p:sldIdLst>
    <p:sldId id="256" r:id="rId3"/>
    <p:sldId id="257" r:id="rId4"/>
    <p:sldId id="258" r:id="rId5"/>
    <p:sldId id="271" r:id="rId6"/>
    <p:sldId id="259" r:id="rId7"/>
    <p:sldId id="272" r:id="rId8"/>
    <p:sldId id="273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9" r:id="rId17"/>
  </p:sldIdLst>
  <p:sldSz cx="9144000" cy="6858000" type="screen4x3"/>
  <p:notesSz cx="6858000" cy="9144000"/>
  <p:defaultTextStyle>
    <a:defPPr>
      <a:defRPr lang="vi-V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1" Type="http://schemas.openxmlformats.org/officeDocument/2006/relationships/theme" Target="theme/them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8" Type="http://schemas.openxmlformats.org/officeDocument/2006/relationships/image" Target="../media/image23.wmf"/><Relationship Id="rId3" Type="http://schemas.openxmlformats.org/officeDocument/2006/relationships/image" Target="../media/image18.wmf"/><Relationship Id="rId7" Type="http://schemas.openxmlformats.org/officeDocument/2006/relationships/image" Target="../media/image22.wmf"/><Relationship Id="rId2" Type="http://schemas.openxmlformats.org/officeDocument/2006/relationships/image" Target="../media/image17.wmf"/><Relationship Id="rId1" Type="http://schemas.openxmlformats.org/officeDocument/2006/relationships/image" Target="../media/image16.wmf"/><Relationship Id="rId6" Type="http://schemas.openxmlformats.org/officeDocument/2006/relationships/image" Target="../media/image21.wmf"/><Relationship Id="rId11" Type="http://schemas.openxmlformats.org/officeDocument/2006/relationships/image" Target="../media/image26.wmf"/><Relationship Id="rId5" Type="http://schemas.openxmlformats.org/officeDocument/2006/relationships/image" Target="../media/image20.wmf"/><Relationship Id="rId10" Type="http://schemas.openxmlformats.org/officeDocument/2006/relationships/image" Target="../media/image25.wmf"/><Relationship Id="rId4" Type="http://schemas.openxmlformats.org/officeDocument/2006/relationships/image" Target="../media/image19.wmf"/><Relationship Id="rId9" Type="http://schemas.openxmlformats.org/officeDocument/2006/relationships/image" Target="../media/image24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29.wmf"/><Relationship Id="rId2" Type="http://schemas.openxmlformats.org/officeDocument/2006/relationships/image" Target="../media/image28.wmf"/><Relationship Id="rId1" Type="http://schemas.openxmlformats.org/officeDocument/2006/relationships/image" Target="../media/image27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31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34.wmf"/><Relationship Id="rId2" Type="http://schemas.openxmlformats.org/officeDocument/2006/relationships/image" Target="../media/image33.wmf"/><Relationship Id="rId1" Type="http://schemas.openxmlformats.org/officeDocument/2006/relationships/image" Target="../media/image31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37.wmf"/><Relationship Id="rId2" Type="http://schemas.openxmlformats.org/officeDocument/2006/relationships/image" Target="../media/image36.wmf"/><Relationship Id="rId1" Type="http://schemas.openxmlformats.org/officeDocument/2006/relationships/image" Target="../media/image35.wmf"/><Relationship Id="rId5" Type="http://schemas.openxmlformats.org/officeDocument/2006/relationships/image" Target="../media/image39.wmf"/><Relationship Id="rId4" Type="http://schemas.openxmlformats.org/officeDocument/2006/relationships/image" Target="../media/image38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42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ED74FCF-46C8-45ED-A95B-AB5EFF13D78E}" type="datetimeFigureOut">
              <a:rPr lang="vi-VN" smtClean="0"/>
              <a:t>15/03/2017</a:t>
            </a:fld>
            <a:endParaRPr lang="vi-V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vi-V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52216D5-8708-4A7B-B536-E93747295321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9130808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0ADF452-EB10-450F-A0FC-27E774C20736}" type="slidenum">
              <a:rPr lang="en-US"/>
              <a:pPr/>
              <a:t>7</a:t>
            </a:fld>
            <a:endParaRPr lang="en-US"/>
          </a:p>
        </p:txBody>
      </p:sp>
      <p:sp>
        <p:nvSpPr>
          <p:cNvPr id="839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39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vi-VN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Rectangle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Rectangle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Rectangle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Rectangle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Rounded Rectangle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Rounded Rectangle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AFC11E4E-BD11-4E33-974B-BFFE09E9D1D4}" type="datetimeFigureOut">
              <a:rPr lang="vi-VN" smtClean="0"/>
              <a:t>15/03/2017</a:t>
            </a:fld>
            <a:endParaRPr lang="vi-VN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vi-VN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8AE4B22E-6129-4083-8E3C-877F8DFB1EB0}" type="slidenum">
              <a:rPr lang="vi-VN" smtClean="0"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C11E4E-BD11-4E33-974B-BFFE09E9D1D4}" type="datetimeFigureOut">
              <a:rPr lang="vi-VN" smtClean="0"/>
              <a:t>15/03/2017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E4B22E-6129-4083-8E3C-877F8DFB1EB0}" type="slidenum">
              <a:rPr lang="vi-VN" smtClean="0"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C11E4E-BD11-4E33-974B-BFFE09E9D1D4}" type="datetimeFigureOut">
              <a:rPr lang="vi-VN" smtClean="0"/>
              <a:t>15/03/2017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E4B22E-6129-4083-8E3C-877F8DFB1EB0}" type="slidenum">
              <a:rPr lang="vi-VN" smtClean="0"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57200" y="3938588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0F573B4B-7AAD-4D51-9595-2220C22F316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477715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C11E4E-BD11-4E33-974B-BFFE09E9D1D4}" type="datetimeFigureOut">
              <a:rPr lang="vi-VN" smtClean="0"/>
              <a:t>15/03/2017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E4B22E-6129-4083-8E3C-877F8DFB1EB0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9555319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C11E4E-BD11-4E33-974B-BFFE09E9D1D4}" type="datetimeFigureOut">
              <a:rPr lang="vi-VN" smtClean="0"/>
              <a:t>15/03/2017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E4B22E-6129-4083-8E3C-877F8DFB1EB0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00862200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C11E4E-BD11-4E33-974B-BFFE09E9D1D4}" type="datetimeFigureOut">
              <a:rPr lang="vi-VN" smtClean="0"/>
              <a:t>15/03/2017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E4B22E-6129-4083-8E3C-877F8DFB1EB0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8303699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C11E4E-BD11-4E33-974B-BFFE09E9D1D4}" type="datetimeFigureOut">
              <a:rPr lang="vi-VN" smtClean="0"/>
              <a:t>15/03/2017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E4B22E-6129-4083-8E3C-877F8DFB1EB0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99121574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C11E4E-BD11-4E33-974B-BFFE09E9D1D4}" type="datetimeFigureOut">
              <a:rPr lang="vi-VN" smtClean="0"/>
              <a:t>15/03/2017</a:t>
            </a:fld>
            <a:endParaRPr lang="vi-V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E4B22E-6129-4083-8E3C-877F8DFB1EB0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52415363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C11E4E-BD11-4E33-974B-BFFE09E9D1D4}" type="datetimeFigureOut">
              <a:rPr lang="vi-VN" smtClean="0"/>
              <a:t>15/03/2017</a:t>
            </a:fld>
            <a:endParaRPr lang="vi-V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E4B22E-6129-4083-8E3C-877F8DFB1EB0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26526483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C11E4E-BD11-4E33-974B-BFFE09E9D1D4}" type="datetimeFigureOut">
              <a:rPr lang="vi-VN" smtClean="0"/>
              <a:t>15/03/2017</a:t>
            </a:fld>
            <a:endParaRPr lang="vi-V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E4B22E-6129-4083-8E3C-877F8DFB1EB0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7326488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C11E4E-BD11-4E33-974B-BFFE09E9D1D4}" type="datetimeFigureOut">
              <a:rPr lang="vi-VN" smtClean="0"/>
              <a:t>15/03/2017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E4B22E-6129-4083-8E3C-877F8DFB1EB0}" type="slidenum">
              <a:rPr lang="vi-VN" smtClean="0"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C11E4E-BD11-4E33-974B-BFFE09E9D1D4}" type="datetimeFigureOut">
              <a:rPr lang="vi-VN" smtClean="0"/>
              <a:t>15/03/2017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E4B22E-6129-4083-8E3C-877F8DFB1EB0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03739590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C11E4E-BD11-4E33-974B-BFFE09E9D1D4}" type="datetimeFigureOut">
              <a:rPr lang="vi-VN" smtClean="0"/>
              <a:t>15/03/2017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E4B22E-6129-4083-8E3C-877F8DFB1EB0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7547978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C11E4E-BD11-4E33-974B-BFFE09E9D1D4}" type="datetimeFigureOut">
              <a:rPr lang="vi-VN" smtClean="0"/>
              <a:t>15/03/2017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E4B22E-6129-4083-8E3C-877F8DFB1EB0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53597860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C11E4E-BD11-4E33-974B-BFFE09E9D1D4}" type="datetimeFigureOut">
              <a:rPr lang="vi-VN" smtClean="0"/>
              <a:t>15/03/2017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E4B22E-6129-4083-8E3C-877F8DFB1EB0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820747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C11E4E-BD11-4E33-974B-BFFE09E9D1D4}" type="datetimeFigureOut">
              <a:rPr lang="vi-VN" smtClean="0"/>
              <a:t>15/03/2017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E4B22E-6129-4083-8E3C-877F8DFB1EB0}" type="slidenum">
              <a:rPr lang="vi-VN" smtClean="0"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C11E4E-BD11-4E33-974B-BFFE09E9D1D4}" type="datetimeFigureOut">
              <a:rPr lang="vi-VN" smtClean="0"/>
              <a:t>15/03/2017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E4B22E-6129-4083-8E3C-877F8DFB1EB0}" type="slidenum">
              <a:rPr lang="vi-VN" smtClean="0"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Date Placeholder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AFC11E4E-BD11-4E33-974B-BFFE09E9D1D4}" type="datetimeFigureOut">
              <a:rPr lang="vi-VN" smtClean="0"/>
              <a:t>15/03/2017</a:t>
            </a:fld>
            <a:endParaRPr lang="vi-VN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8AE4B22E-6129-4083-8E3C-877F8DFB1EB0}" type="slidenum">
              <a:rPr lang="vi-VN" smtClean="0"/>
              <a:t>‹#›</a:t>
            </a:fld>
            <a:endParaRPr lang="vi-VN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vi-V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AFC11E4E-BD11-4E33-974B-BFFE09E9D1D4}" type="datetimeFigureOut">
              <a:rPr lang="vi-VN" smtClean="0"/>
              <a:t>15/03/2017</a:t>
            </a:fld>
            <a:endParaRPr lang="vi-V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vi-V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8AE4B22E-6129-4083-8E3C-877F8DFB1EB0}" type="slidenum">
              <a:rPr lang="vi-VN" smtClean="0"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C11E4E-BD11-4E33-974B-BFFE09E9D1D4}" type="datetimeFigureOut">
              <a:rPr lang="vi-VN" smtClean="0"/>
              <a:t>15/03/2017</a:t>
            </a:fld>
            <a:endParaRPr lang="vi-V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E4B22E-6129-4083-8E3C-877F8DFB1EB0}" type="slidenum">
              <a:rPr lang="vi-VN" smtClean="0"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C11E4E-BD11-4E33-974B-BFFE09E9D1D4}" type="datetimeFigureOut">
              <a:rPr lang="vi-VN" smtClean="0"/>
              <a:t>15/03/2017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E4B22E-6129-4083-8E3C-877F8DFB1EB0}" type="slidenum">
              <a:rPr lang="vi-VN" smtClean="0"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C11E4E-BD11-4E33-974B-BFFE09E9D1D4}" type="datetimeFigureOut">
              <a:rPr lang="vi-VN" smtClean="0"/>
              <a:t>15/03/2017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E4B22E-6129-4083-8E3C-877F8DFB1EB0}" type="slidenum">
              <a:rPr lang="vi-VN" smtClean="0"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Rectangle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Rectangle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Rounded Rectangle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Rounded Rectangle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Rectangle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Rectangle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Rectangle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Rectangle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Rectangle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AFC11E4E-BD11-4E33-974B-BFFE09E9D1D4}" type="datetimeFigureOut">
              <a:rPr lang="vi-VN" smtClean="0"/>
              <a:t>15/03/2017</a:t>
            </a:fld>
            <a:endParaRPr lang="vi-V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vi-VN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8AE4B22E-6129-4083-8E3C-877F8DFB1EB0}" type="slidenum">
              <a:rPr lang="vi-VN" smtClean="0"/>
              <a:t>‹#›</a:t>
            </a:fld>
            <a:endParaRPr lang="vi-V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84" r:id="rId12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C11E4E-BD11-4E33-974B-BFFE09E9D1D4}" type="datetimeFigureOut">
              <a:rPr lang="vi-VN" smtClean="0"/>
              <a:t>15/03/2017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E4B22E-6129-4083-8E3C-877F8DFB1EB0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694969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slide" Target="slide4.xml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4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1.jpeg"/><Relationship Id="rId2" Type="http://schemas.openxmlformats.org/officeDocument/2006/relationships/image" Target="../media/image4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6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43.gif"/><Relationship Id="rId5" Type="http://schemas.openxmlformats.org/officeDocument/2006/relationships/image" Target="../media/image42.wmf"/><Relationship Id="rId4" Type="http://schemas.openxmlformats.org/officeDocument/2006/relationships/oleObject" Target="../embeddings/oleObject24.bin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0.png"/><Relationship Id="rId2" Type="http://schemas.openxmlformats.org/officeDocument/2006/relationships/image" Target="../media/image4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1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slide" Target="slide1.xml"/><Relationship Id="rId7" Type="http://schemas.openxmlformats.org/officeDocument/2006/relationships/image" Target="../media/image12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10" Type="http://schemas.openxmlformats.org/officeDocument/2006/relationships/image" Target="../media/image15.png"/><Relationship Id="rId4" Type="http://schemas.openxmlformats.org/officeDocument/2006/relationships/image" Target="../media/image9.png"/><Relationship Id="rId9" Type="http://schemas.openxmlformats.org/officeDocument/2006/relationships/image" Target="../media/image14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wmf"/><Relationship Id="rId13" Type="http://schemas.openxmlformats.org/officeDocument/2006/relationships/oleObject" Target="../embeddings/oleObject6.bin"/><Relationship Id="rId18" Type="http://schemas.openxmlformats.org/officeDocument/2006/relationships/image" Target="../media/image23.wmf"/><Relationship Id="rId3" Type="http://schemas.openxmlformats.org/officeDocument/2006/relationships/oleObject" Target="../embeddings/oleObject1.bin"/><Relationship Id="rId21" Type="http://schemas.openxmlformats.org/officeDocument/2006/relationships/oleObject" Target="../embeddings/oleObject10.bin"/><Relationship Id="rId7" Type="http://schemas.openxmlformats.org/officeDocument/2006/relationships/oleObject" Target="../embeddings/oleObject3.bin"/><Relationship Id="rId12" Type="http://schemas.openxmlformats.org/officeDocument/2006/relationships/image" Target="../media/image20.wmf"/><Relationship Id="rId17" Type="http://schemas.openxmlformats.org/officeDocument/2006/relationships/oleObject" Target="../embeddings/oleObject8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2.wmf"/><Relationship Id="rId20" Type="http://schemas.openxmlformats.org/officeDocument/2006/relationships/image" Target="../media/image24.wmf"/><Relationship Id="rId1" Type="http://schemas.openxmlformats.org/officeDocument/2006/relationships/vmlDrawing" Target="../drawings/vmlDrawing1.vml"/><Relationship Id="rId6" Type="http://schemas.openxmlformats.org/officeDocument/2006/relationships/image" Target="../media/image17.wmf"/><Relationship Id="rId11" Type="http://schemas.openxmlformats.org/officeDocument/2006/relationships/oleObject" Target="../embeddings/oleObject5.bin"/><Relationship Id="rId24" Type="http://schemas.openxmlformats.org/officeDocument/2006/relationships/image" Target="../media/image26.wmf"/><Relationship Id="rId5" Type="http://schemas.openxmlformats.org/officeDocument/2006/relationships/oleObject" Target="../embeddings/oleObject2.bin"/><Relationship Id="rId15" Type="http://schemas.openxmlformats.org/officeDocument/2006/relationships/oleObject" Target="../embeddings/oleObject7.bin"/><Relationship Id="rId23" Type="http://schemas.openxmlformats.org/officeDocument/2006/relationships/oleObject" Target="../embeddings/oleObject11.bin"/><Relationship Id="rId10" Type="http://schemas.openxmlformats.org/officeDocument/2006/relationships/image" Target="../media/image19.wmf"/><Relationship Id="rId19" Type="http://schemas.openxmlformats.org/officeDocument/2006/relationships/oleObject" Target="../embeddings/oleObject9.bin"/><Relationship Id="rId4" Type="http://schemas.openxmlformats.org/officeDocument/2006/relationships/image" Target="../media/image16.wmf"/><Relationship Id="rId9" Type="http://schemas.openxmlformats.org/officeDocument/2006/relationships/oleObject" Target="../embeddings/oleObject4.bin"/><Relationship Id="rId14" Type="http://schemas.openxmlformats.org/officeDocument/2006/relationships/image" Target="../media/image21.wmf"/><Relationship Id="rId22" Type="http://schemas.openxmlformats.org/officeDocument/2006/relationships/image" Target="../media/image25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9.wmf"/><Relationship Id="rId3" Type="http://schemas.openxmlformats.org/officeDocument/2006/relationships/oleObject" Target="../embeddings/oleObject12.bin"/><Relationship Id="rId7" Type="http://schemas.openxmlformats.org/officeDocument/2006/relationships/oleObject" Target="../embeddings/oleObject14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28.wmf"/><Relationship Id="rId5" Type="http://schemas.openxmlformats.org/officeDocument/2006/relationships/oleObject" Target="../embeddings/oleObject13.bin"/><Relationship Id="rId4" Type="http://schemas.openxmlformats.org/officeDocument/2006/relationships/image" Target="../media/image27.wmf"/><Relationship Id="rId9" Type="http://schemas.openxmlformats.org/officeDocument/2006/relationships/image" Target="../media/image30.jpe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34.png"/><Relationship Id="rId3" Type="http://schemas.openxmlformats.org/officeDocument/2006/relationships/notesSlide" Target="../notesSlides/notesSlide1.xml"/><Relationship Id="rId7" Type="http://schemas.openxmlformats.org/officeDocument/2006/relationships/image" Target="../media/image33.png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32.png"/><Relationship Id="rId5" Type="http://schemas.openxmlformats.org/officeDocument/2006/relationships/image" Target="../media/image31.wmf"/><Relationship Id="rId4" Type="http://schemas.openxmlformats.org/officeDocument/2006/relationships/oleObject" Target="../embeddings/oleObject15.bin"/><Relationship Id="rId9" Type="http://schemas.openxmlformats.org/officeDocument/2006/relationships/image" Target="../media/image32.gi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34.wmf"/><Relationship Id="rId3" Type="http://schemas.openxmlformats.org/officeDocument/2006/relationships/oleObject" Target="../embeddings/oleObject16.bin"/><Relationship Id="rId7" Type="http://schemas.openxmlformats.org/officeDocument/2006/relationships/oleObject" Target="../embeddings/oleObject1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33.wmf"/><Relationship Id="rId5" Type="http://schemas.openxmlformats.org/officeDocument/2006/relationships/oleObject" Target="../embeddings/oleObject17.bin"/><Relationship Id="rId4" Type="http://schemas.openxmlformats.org/officeDocument/2006/relationships/image" Target="../media/image31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37.wmf"/><Relationship Id="rId13" Type="http://schemas.openxmlformats.org/officeDocument/2006/relationships/image" Target="../media/image40.gif"/><Relationship Id="rId3" Type="http://schemas.openxmlformats.org/officeDocument/2006/relationships/oleObject" Target="../embeddings/oleObject19.bin"/><Relationship Id="rId7" Type="http://schemas.openxmlformats.org/officeDocument/2006/relationships/oleObject" Target="../embeddings/oleObject21.bin"/><Relationship Id="rId12" Type="http://schemas.openxmlformats.org/officeDocument/2006/relationships/image" Target="../media/image39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36.wmf"/><Relationship Id="rId11" Type="http://schemas.openxmlformats.org/officeDocument/2006/relationships/oleObject" Target="../embeddings/oleObject23.bin"/><Relationship Id="rId5" Type="http://schemas.openxmlformats.org/officeDocument/2006/relationships/oleObject" Target="../embeddings/oleObject20.bin"/><Relationship Id="rId10" Type="http://schemas.openxmlformats.org/officeDocument/2006/relationships/image" Target="../media/image38.wmf"/><Relationship Id="rId4" Type="http://schemas.openxmlformats.org/officeDocument/2006/relationships/image" Target="../media/image35.wmf"/><Relationship Id="rId9" Type="http://schemas.openxmlformats.org/officeDocument/2006/relationships/oleObject" Target="../embeddings/oleObject22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9144000" cy="1143000"/>
            <a:chOff x="0" y="0"/>
            <a:chExt cx="9144000" cy="1143000"/>
          </a:xfrm>
        </p:grpSpPr>
        <p:sp>
          <p:nvSpPr>
            <p:cNvPr id="4" name="Rectangle 3"/>
            <p:cNvSpPr/>
            <p:nvPr/>
          </p:nvSpPr>
          <p:spPr>
            <a:xfrm>
              <a:off x="0" y="0"/>
              <a:ext cx="9144000" cy="1066800"/>
            </a:xfrm>
            <a:prstGeom prst="rect">
              <a:avLst/>
            </a:prstGeom>
            <a:solidFill>
              <a:srgbClr val="FF0066"/>
            </a:solidFill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cxnSp>
          <p:nvCxnSpPr>
            <p:cNvPr id="6" name="Straight Connector 5"/>
            <p:cNvCxnSpPr/>
            <p:nvPr/>
          </p:nvCxnSpPr>
          <p:spPr>
            <a:xfrm>
              <a:off x="0" y="1143000"/>
              <a:ext cx="9144000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3">
              <a:schemeClr val="accent6"/>
            </a:lnRef>
            <a:fillRef idx="0">
              <a:schemeClr val="accent6"/>
            </a:fillRef>
            <a:effectRef idx="2">
              <a:schemeClr val="accent6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66800"/>
          </a:xfrm>
        </p:spPr>
        <p:txBody>
          <a:bodyPr/>
          <a:lstStyle/>
          <a:p>
            <a:r>
              <a:rPr lang="en-US" b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KIỂM TRA BÀI CŨ </a:t>
            </a:r>
            <a:endParaRPr lang="vi-VN" b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6200" y="1367135"/>
            <a:ext cx="319350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Đề bài: Cho hai đa thức:</a:t>
            </a:r>
            <a:endParaRPr lang="vi-VN" sz="240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1066800" y="1824335"/>
                <a:ext cx="3675365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smtClean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M =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400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en-US" sz="2400" b="0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US" sz="2400" b="0" i="1" smtClean="0">
                        <a:solidFill>
                          <a:srgbClr val="002060"/>
                        </a:solidFill>
                        <a:latin typeface="Cambria Math"/>
                      </a:rPr>
                      <m:t>+</m:t>
                    </m:r>
                    <m:sSup>
                      <m:sSupPr>
                        <m:ctrlPr>
                          <a:rPr lang="en-US" sz="2400" b="0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  <m:t>2</m:t>
                        </m:r>
                        <m:r>
                          <a:rPr lang="en-US" sz="2400" b="0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  <m:t>𝑦</m:t>
                        </m:r>
                      </m:e>
                      <m:sup>
                        <m:r>
                          <a:rPr lang="en-US" sz="2400" b="0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US" sz="2400" b="0" i="1" smtClean="0">
                        <a:solidFill>
                          <a:srgbClr val="002060"/>
                        </a:solidFill>
                        <a:latin typeface="Cambria Math"/>
                      </a:rPr>
                      <m:t>+</m:t>
                    </m:r>
                    <m:sSup>
                      <m:sSupPr>
                        <m:ctrlPr>
                          <a:rPr lang="en-US" sz="2400" b="0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  <m:t>2</m:t>
                        </m:r>
                        <m:r>
                          <a:rPr lang="en-US" sz="2400" b="0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en-US" sz="2400" b="0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  <m:t>3</m:t>
                        </m:r>
                      </m:sup>
                    </m:sSup>
                    <m:r>
                      <a:rPr lang="en-US" sz="2400" b="0" i="1" smtClean="0">
                        <a:solidFill>
                          <a:srgbClr val="002060"/>
                        </a:solidFill>
                        <a:latin typeface="Cambria Math"/>
                      </a:rPr>
                      <m:t>+</m:t>
                    </m:r>
                    <m:sSup>
                      <m:sSupPr>
                        <m:ctrlPr>
                          <a:rPr lang="en-US" sz="2400" b="0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  <m:t>3</m:t>
                        </m:r>
                        <m:r>
                          <a:rPr lang="en-US" sz="2400" b="0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  <m:t>𝑧</m:t>
                        </m:r>
                      </m:e>
                      <m:sup>
                        <m:r>
                          <a:rPr lang="en-US" sz="2400" b="0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endParaRPr lang="vi-VN" sz="240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66800" y="1824335"/>
                <a:ext cx="3675365" cy="461665"/>
              </a:xfrm>
              <a:prstGeom prst="rect">
                <a:avLst/>
              </a:prstGeom>
              <a:blipFill rotWithShape="1">
                <a:blip r:embed="rId2"/>
                <a:stretch>
                  <a:fillRect l="-2488" t="-10526" b="-28947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1117849" y="2281535"/>
                <a:ext cx="3454151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smtClean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N =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400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en-US" sz="2400" b="0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US" sz="2400" b="0" i="1" smtClean="0">
                        <a:solidFill>
                          <a:srgbClr val="002060"/>
                        </a:solidFill>
                        <a:latin typeface="Cambria Math"/>
                      </a:rPr>
                      <m:t>−</m:t>
                    </m:r>
                    <m:sSup>
                      <m:sSupPr>
                        <m:ctrlPr>
                          <a:rPr lang="en-US" sz="2400" b="0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  <m:t>2</m:t>
                        </m:r>
                        <m:r>
                          <a:rPr lang="en-US" sz="2400" b="0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  <m:t>𝑦</m:t>
                        </m:r>
                      </m:e>
                      <m:sup>
                        <m:r>
                          <a:rPr lang="en-US" sz="2400" b="0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US" sz="2400" b="0" i="1" smtClean="0">
                        <a:solidFill>
                          <a:srgbClr val="002060"/>
                        </a:solidFill>
                        <a:latin typeface="Cambria Math"/>
                      </a:rPr>
                      <m:t>+</m:t>
                    </m:r>
                    <m:sSup>
                      <m:sSupPr>
                        <m:ctrlPr>
                          <a:rPr lang="en-US" sz="2400" b="0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en-US" sz="2400" b="0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  <m:t>3</m:t>
                        </m:r>
                      </m:sup>
                    </m:sSup>
                    <m:r>
                      <a:rPr lang="en-US" sz="2400" b="0" i="1" smtClean="0">
                        <a:solidFill>
                          <a:srgbClr val="002060"/>
                        </a:solidFill>
                        <a:latin typeface="Cambria Math"/>
                      </a:rPr>
                      <m:t>−</m:t>
                    </m:r>
                    <m:sSup>
                      <m:sSupPr>
                        <m:ctrlPr>
                          <a:rPr lang="en-US" sz="2400" b="0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  <m:t>3</m:t>
                        </m:r>
                        <m:r>
                          <a:rPr lang="en-US" sz="2400" b="0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  <m:t>𝑧</m:t>
                        </m:r>
                      </m:e>
                      <m:sup>
                        <m:r>
                          <a:rPr lang="en-US" sz="2400" b="0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endParaRPr lang="vi-VN" sz="240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17849" y="2281535"/>
                <a:ext cx="3454151" cy="461665"/>
              </a:xfrm>
              <a:prstGeom prst="rect">
                <a:avLst/>
              </a:prstGeom>
              <a:blipFill rotWithShape="1">
                <a:blip r:embed="rId3"/>
                <a:stretch>
                  <a:fillRect l="-2646" t="-10526" b="-28947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TextBox 11"/>
          <p:cNvSpPr txBox="1"/>
          <p:nvPr/>
        </p:nvSpPr>
        <p:spPr>
          <a:xfrm>
            <a:off x="457200" y="2738735"/>
            <a:ext cx="254011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a) Tính P = M + N </a:t>
            </a:r>
            <a:endParaRPr lang="vi-VN" sz="240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57200" y="3124200"/>
            <a:ext cx="330770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b) Tìm bậc của đa thức P</a:t>
            </a:r>
            <a:endParaRPr lang="vi-VN" sz="240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57200" y="3585865"/>
            <a:ext cx="214597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c) Tính P(1) = ?</a:t>
            </a:r>
            <a:endParaRPr lang="vi-VN" sz="240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76200" y="4114800"/>
            <a:ext cx="109998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Đáp án</a:t>
            </a:r>
            <a:endParaRPr lang="vi-VN" sz="2400" i="1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457200" y="4576465"/>
            <a:ext cx="181152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a) P = M + N</a:t>
            </a:r>
            <a:endParaRPr lang="vi-VN" sz="240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/>
              <p:cNvSpPr txBox="1"/>
              <p:nvPr/>
            </p:nvSpPr>
            <p:spPr>
              <a:xfrm>
                <a:off x="990600" y="5038130"/>
                <a:ext cx="6410025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smtClean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=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400" i="1">
                            <a:solidFill>
                              <a:srgbClr val="002060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en-US" sz="2400" i="1">
                            <a:solidFill>
                              <a:srgbClr val="002060"/>
                            </a:solidFill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en-US" sz="2400" i="1">
                            <a:solidFill>
                              <a:srgbClr val="002060"/>
                            </a:solidFill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US" sz="2400" i="1">
                        <a:solidFill>
                          <a:srgbClr val="002060"/>
                        </a:solidFill>
                        <a:latin typeface="Cambria Math"/>
                      </a:rPr>
                      <m:t>+</m:t>
                    </m:r>
                    <m:sSup>
                      <m:sSupPr>
                        <m:ctrlPr>
                          <a:rPr lang="en-US" sz="2400" i="1">
                            <a:solidFill>
                              <a:srgbClr val="002060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en-US" sz="2400" i="1">
                            <a:solidFill>
                              <a:srgbClr val="002060"/>
                            </a:solidFill>
                            <a:latin typeface="Cambria Math"/>
                          </a:rPr>
                          <m:t>2</m:t>
                        </m:r>
                        <m:r>
                          <a:rPr lang="en-US" sz="2400" i="1">
                            <a:solidFill>
                              <a:srgbClr val="002060"/>
                            </a:solidFill>
                            <a:latin typeface="Cambria Math"/>
                          </a:rPr>
                          <m:t>𝑦</m:t>
                        </m:r>
                      </m:e>
                      <m:sup>
                        <m:r>
                          <a:rPr lang="en-US" sz="2400" i="1">
                            <a:solidFill>
                              <a:srgbClr val="002060"/>
                            </a:solidFill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US" sz="2400" i="1">
                        <a:solidFill>
                          <a:srgbClr val="002060"/>
                        </a:solidFill>
                        <a:latin typeface="Cambria Math"/>
                      </a:rPr>
                      <m:t>+</m:t>
                    </m:r>
                    <m:sSup>
                      <m:sSupPr>
                        <m:ctrlPr>
                          <a:rPr lang="en-US" sz="2400" i="1">
                            <a:solidFill>
                              <a:srgbClr val="002060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en-US" sz="2400" i="1">
                            <a:solidFill>
                              <a:srgbClr val="002060"/>
                            </a:solidFill>
                            <a:latin typeface="Cambria Math"/>
                          </a:rPr>
                          <m:t>2</m:t>
                        </m:r>
                        <m:r>
                          <a:rPr lang="en-US" sz="2400" i="1">
                            <a:solidFill>
                              <a:srgbClr val="002060"/>
                            </a:solidFill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en-US" sz="2400" i="1">
                            <a:solidFill>
                              <a:srgbClr val="002060"/>
                            </a:solidFill>
                            <a:latin typeface="Cambria Math"/>
                          </a:rPr>
                          <m:t>3</m:t>
                        </m:r>
                      </m:sup>
                    </m:sSup>
                    <m:r>
                      <a:rPr lang="en-US" sz="2400" i="1">
                        <a:solidFill>
                          <a:srgbClr val="002060"/>
                        </a:solidFill>
                        <a:latin typeface="Cambria Math"/>
                      </a:rPr>
                      <m:t>+</m:t>
                    </m:r>
                    <m:sSup>
                      <m:sSupPr>
                        <m:ctrlPr>
                          <a:rPr lang="en-US" sz="2400" i="1">
                            <a:solidFill>
                              <a:srgbClr val="002060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en-US" sz="2400" i="1">
                            <a:solidFill>
                              <a:srgbClr val="002060"/>
                            </a:solidFill>
                            <a:latin typeface="Cambria Math"/>
                          </a:rPr>
                          <m:t>3</m:t>
                        </m:r>
                        <m:r>
                          <a:rPr lang="en-US" sz="2400" i="1">
                            <a:solidFill>
                              <a:srgbClr val="002060"/>
                            </a:solidFill>
                            <a:latin typeface="Cambria Math"/>
                          </a:rPr>
                          <m:t>𝑧</m:t>
                        </m:r>
                      </m:e>
                      <m:sup>
                        <m:r>
                          <a:rPr lang="en-US" sz="2400" i="1">
                            <a:solidFill>
                              <a:srgbClr val="002060"/>
                            </a:solidFill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US" sz="2400" b="0" i="0" smtClean="0">
                        <a:solidFill>
                          <a:srgbClr val="002060"/>
                        </a:solidFill>
                        <a:latin typeface="Cambria Math"/>
                      </a:rPr>
                      <m:t>+</m:t>
                    </m:r>
                    <m:sSup>
                      <m:sSupPr>
                        <m:ctrlPr>
                          <a:rPr lang="en-US" sz="2400" i="1">
                            <a:solidFill>
                              <a:srgbClr val="002060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en-US" sz="2400" i="1">
                            <a:solidFill>
                              <a:srgbClr val="002060"/>
                            </a:solidFill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en-US" sz="2400" i="1">
                            <a:solidFill>
                              <a:srgbClr val="002060"/>
                            </a:solidFill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US" sz="2400" i="1">
                        <a:solidFill>
                          <a:srgbClr val="002060"/>
                        </a:solidFill>
                        <a:latin typeface="Cambria Math"/>
                      </a:rPr>
                      <m:t>−</m:t>
                    </m:r>
                    <m:sSup>
                      <m:sSupPr>
                        <m:ctrlPr>
                          <a:rPr lang="en-US" sz="2400" i="1">
                            <a:solidFill>
                              <a:srgbClr val="002060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en-US" sz="2400" i="1">
                            <a:solidFill>
                              <a:srgbClr val="002060"/>
                            </a:solidFill>
                            <a:latin typeface="Cambria Math"/>
                          </a:rPr>
                          <m:t>2</m:t>
                        </m:r>
                        <m:r>
                          <a:rPr lang="en-US" sz="2400" i="1">
                            <a:solidFill>
                              <a:srgbClr val="002060"/>
                            </a:solidFill>
                            <a:latin typeface="Cambria Math"/>
                          </a:rPr>
                          <m:t>𝑦</m:t>
                        </m:r>
                      </m:e>
                      <m:sup>
                        <m:r>
                          <a:rPr lang="en-US" sz="2400" i="1">
                            <a:solidFill>
                              <a:srgbClr val="002060"/>
                            </a:solidFill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US" sz="2400" i="1">
                        <a:solidFill>
                          <a:srgbClr val="002060"/>
                        </a:solidFill>
                        <a:latin typeface="Cambria Math"/>
                      </a:rPr>
                      <m:t>+</m:t>
                    </m:r>
                    <m:sSup>
                      <m:sSupPr>
                        <m:ctrlPr>
                          <a:rPr lang="en-US" sz="2400" i="1">
                            <a:solidFill>
                              <a:srgbClr val="002060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en-US" sz="2400" i="1">
                            <a:solidFill>
                              <a:srgbClr val="002060"/>
                            </a:solidFill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en-US" sz="2400" i="1">
                            <a:solidFill>
                              <a:srgbClr val="002060"/>
                            </a:solidFill>
                            <a:latin typeface="Cambria Math"/>
                          </a:rPr>
                          <m:t>3</m:t>
                        </m:r>
                      </m:sup>
                    </m:sSup>
                    <m:r>
                      <a:rPr lang="en-US" sz="2400" i="1">
                        <a:solidFill>
                          <a:srgbClr val="002060"/>
                        </a:solidFill>
                        <a:latin typeface="Cambria Math"/>
                      </a:rPr>
                      <m:t>−</m:t>
                    </m:r>
                    <m:sSup>
                      <m:sSupPr>
                        <m:ctrlPr>
                          <a:rPr lang="en-US" sz="2400" i="1">
                            <a:solidFill>
                              <a:srgbClr val="002060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en-US" sz="2400" i="1">
                            <a:solidFill>
                              <a:srgbClr val="002060"/>
                            </a:solidFill>
                            <a:latin typeface="Cambria Math"/>
                          </a:rPr>
                          <m:t>3</m:t>
                        </m:r>
                        <m:r>
                          <a:rPr lang="en-US" sz="2400" i="1">
                            <a:solidFill>
                              <a:srgbClr val="002060"/>
                            </a:solidFill>
                            <a:latin typeface="Cambria Math"/>
                          </a:rPr>
                          <m:t>𝑧</m:t>
                        </m:r>
                      </m:e>
                      <m:sup>
                        <m:r>
                          <a:rPr lang="en-US" sz="2400" i="1">
                            <a:solidFill>
                              <a:srgbClr val="002060"/>
                            </a:solidFill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endParaRPr lang="vi-VN" sz="240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90600" y="5038130"/>
                <a:ext cx="6410025" cy="461665"/>
              </a:xfrm>
              <a:prstGeom prst="rect">
                <a:avLst/>
              </a:prstGeom>
              <a:blipFill rotWithShape="1">
                <a:blip r:embed="rId4"/>
                <a:stretch>
                  <a:fillRect l="-1522" t="-10526" b="-28947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990600" y="5499795"/>
                <a:ext cx="1853777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smtClean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=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400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  <m:t>2</m:t>
                        </m:r>
                        <m:r>
                          <a:rPr lang="en-US" sz="2400" b="0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en-US" sz="2400" b="0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US" sz="2400" b="0" i="1" smtClean="0">
                        <a:solidFill>
                          <a:srgbClr val="002060"/>
                        </a:solidFill>
                        <a:latin typeface="Cambria Math"/>
                      </a:rPr>
                      <m:t>+ </m:t>
                    </m:r>
                    <m:sSup>
                      <m:sSupPr>
                        <m:ctrlPr>
                          <a:rPr lang="en-US" sz="2400" b="0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  <m:t>3</m:t>
                        </m:r>
                        <m:r>
                          <a:rPr lang="en-US" sz="2400" b="0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en-US" sz="2400" b="0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  <m:t>3</m:t>
                        </m:r>
                      </m:sup>
                    </m:sSup>
                  </m:oMath>
                </a14:m>
                <a:endParaRPr lang="vi-VN" sz="240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90600" y="5499795"/>
                <a:ext cx="1853777" cy="461665"/>
              </a:xfrm>
              <a:prstGeom prst="rect">
                <a:avLst/>
              </a:prstGeom>
              <a:blipFill rotWithShape="1">
                <a:blip r:embed="rId5"/>
                <a:stretch>
                  <a:fillRect l="-5263" t="-10526" b="-28947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/>
              <p:cNvSpPr txBox="1"/>
              <p:nvPr/>
            </p:nvSpPr>
            <p:spPr>
              <a:xfrm>
                <a:off x="364804" y="5961460"/>
                <a:ext cx="2606996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vi-VN" sz="2400" smtClean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⟹</a:t>
                </a:r>
                <a:r>
                  <a:rPr lang="en-US" sz="2400" smtClean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 P =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400" i="1">
                            <a:solidFill>
                              <a:srgbClr val="002060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en-US" sz="2400" i="1">
                            <a:solidFill>
                              <a:srgbClr val="002060"/>
                            </a:solidFill>
                            <a:latin typeface="Cambria Math"/>
                          </a:rPr>
                          <m:t>2</m:t>
                        </m:r>
                        <m:r>
                          <a:rPr lang="en-US" sz="2400" i="1">
                            <a:solidFill>
                              <a:srgbClr val="002060"/>
                            </a:solidFill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en-US" sz="2400" i="1">
                            <a:solidFill>
                              <a:srgbClr val="002060"/>
                            </a:solidFill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US" sz="2400" i="1">
                        <a:solidFill>
                          <a:srgbClr val="002060"/>
                        </a:solidFill>
                        <a:latin typeface="Cambria Math"/>
                      </a:rPr>
                      <m:t>+ </m:t>
                    </m:r>
                    <m:sSup>
                      <m:sSupPr>
                        <m:ctrlPr>
                          <a:rPr lang="en-US" sz="2400" i="1">
                            <a:solidFill>
                              <a:srgbClr val="002060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en-US" sz="2400" i="1">
                            <a:solidFill>
                              <a:srgbClr val="002060"/>
                            </a:solidFill>
                            <a:latin typeface="Cambria Math"/>
                          </a:rPr>
                          <m:t>3</m:t>
                        </m:r>
                        <m:r>
                          <a:rPr lang="en-US" sz="2400" i="1">
                            <a:solidFill>
                              <a:srgbClr val="002060"/>
                            </a:solidFill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en-US" sz="2400" i="1">
                            <a:solidFill>
                              <a:srgbClr val="002060"/>
                            </a:solidFill>
                            <a:latin typeface="Cambria Math"/>
                          </a:rPr>
                          <m:t>3</m:t>
                        </m:r>
                      </m:sup>
                    </m:sSup>
                  </m:oMath>
                </a14:m>
                <a:r>
                  <a:rPr lang="en-US" sz="2400" smtClean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</a:p>
            </p:txBody>
          </p:sp>
        </mc:Choice>
        <mc:Fallback xmlns=""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4804" y="5961460"/>
                <a:ext cx="2606996" cy="461665"/>
              </a:xfrm>
              <a:prstGeom prst="rect">
                <a:avLst/>
              </a:prstGeom>
              <a:blipFill rotWithShape="1">
                <a:blip r:embed="rId6"/>
                <a:stretch>
                  <a:fillRect l="-3738" t="-11842" b="-28947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0" name="TextBox 19"/>
          <p:cNvSpPr txBox="1"/>
          <p:nvPr/>
        </p:nvSpPr>
        <p:spPr>
          <a:xfrm>
            <a:off x="5804487" y="3124200"/>
            <a:ext cx="313239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b) Đa thức P có bậc là 3</a:t>
            </a:r>
            <a:endParaRPr lang="vi-VN" sz="240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/>
              <p:cNvSpPr txBox="1"/>
              <p:nvPr/>
            </p:nvSpPr>
            <p:spPr>
              <a:xfrm>
                <a:off x="5846368" y="3657140"/>
                <a:ext cx="2916632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smtClean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c) P(1) =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solidFill>
                          <a:srgbClr val="002060"/>
                        </a:solidFill>
                        <a:latin typeface="Cambria Math"/>
                      </a:rPr>
                      <m:t>2.</m:t>
                    </m:r>
                    <m:sSup>
                      <m:sSupPr>
                        <m:ctrlPr>
                          <a:rPr lang="en-US" sz="2400" b="0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  <m:t>1</m:t>
                        </m:r>
                      </m:e>
                      <m:sup>
                        <m:r>
                          <a:rPr lang="en-US" sz="2400" b="0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US" sz="2400" b="0" i="1" smtClean="0">
                        <a:solidFill>
                          <a:srgbClr val="002060"/>
                        </a:solidFill>
                        <a:latin typeface="Cambria Math"/>
                      </a:rPr>
                      <m:t>+3.</m:t>
                    </m:r>
                    <m:sSup>
                      <m:sSupPr>
                        <m:ctrlPr>
                          <a:rPr lang="en-US" sz="2400" b="0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  <m:t>1</m:t>
                        </m:r>
                      </m:e>
                      <m:sup>
                        <m:r>
                          <a:rPr lang="en-US" sz="2400" b="0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  <m:t>3</m:t>
                        </m:r>
                      </m:sup>
                    </m:sSup>
                  </m:oMath>
                </a14:m>
                <a:endParaRPr lang="vi-VN" sz="240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21" name="Text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46368" y="3657140"/>
                <a:ext cx="2916632" cy="461665"/>
              </a:xfrm>
              <a:prstGeom prst="rect">
                <a:avLst/>
              </a:prstGeom>
              <a:blipFill rotWithShape="1">
                <a:blip r:embed="rId7"/>
                <a:stretch>
                  <a:fillRect l="-3132" t="-10526" b="-28947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2" name="TextBox 21"/>
          <p:cNvSpPr txBox="1"/>
          <p:nvPr/>
        </p:nvSpPr>
        <p:spPr>
          <a:xfrm>
            <a:off x="6781800" y="4038600"/>
            <a:ext cx="155042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= 2 + 3 = 5</a:t>
            </a:r>
            <a:endParaRPr lang="vi-VN" sz="240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ight Arrow 2">
            <a:hlinkClick r:id="rId8" action="ppaction://hlinksldjump"/>
          </p:cNvPr>
          <p:cNvSpPr/>
          <p:nvPr/>
        </p:nvSpPr>
        <p:spPr>
          <a:xfrm>
            <a:off x="8610600" y="6096000"/>
            <a:ext cx="457200" cy="66570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9147465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6" grpId="0"/>
      <p:bldP spid="17" grpId="0"/>
      <p:bldP spid="18" grpId="0"/>
      <p:bldP spid="19" grpId="0"/>
      <p:bldP spid="21" grpId="0"/>
      <p:bldP spid="2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2167" y="763207"/>
            <a:ext cx="8854882" cy="5849112"/>
          </a:xfrm>
        </p:spPr>
        <p:txBody>
          <a:bodyPr/>
          <a:lstStyle/>
          <a:p>
            <a:r>
              <a:rPr lang="en-US" smtClean="0">
                <a:solidFill>
                  <a:srgbClr val="002060"/>
                </a:solidFill>
              </a:rPr>
              <a:t>3. Hệ số</a:t>
            </a:r>
            <a:endParaRPr lang="vi-VN">
              <a:solidFill>
                <a:srgbClr val="002060"/>
              </a:solidFill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0" y="0"/>
            <a:ext cx="8944688" cy="685800"/>
            <a:chOff x="0" y="0"/>
            <a:chExt cx="8534637" cy="609600"/>
          </a:xfrm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</p:grpSpPr>
        <p:sp>
          <p:nvSpPr>
            <p:cNvPr id="5" name="Chevron 4"/>
            <p:cNvSpPr/>
            <p:nvPr/>
          </p:nvSpPr>
          <p:spPr>
            <a:xfrm>
              <a:off x="7852330" y="0"/>
              <a:ext cx="682307" cy="609600"/>
            </a:xfrm>
            <a:prstGeom prst="chevron">
              <a:avLst/>
            </a:prstGeom>
            <a:solidFill>
              <a:schemeClr val="accent6"/>
            </a:solidFill>
            <a:ln>
              <a:noFill/>
            </a:ln>
            <a:effectLst/>
            <a:sp3d>
              <a:bevelT w="139700" h="139700"/>
            </a:sp3d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>
                <a:solidFill>
                  <a:schemeClr val="tx1"/>
                </a:solidFill>
              </a:endParaRPr>
            </a:p>
          </p:txBody>
        </p:sp>
        <p:sp>
          <p:nvSpPr>
            <p:cNvPr id="6" name="Chevron 5"/>
            <p:cNvSpPr/>
            <p:nvPr/>
          </p:nvSpPr>
          <p:spPr>
            <a:xfrm>
              <a:off x="7561503" y="0"/>
              <a:ext cx="640387" cy="609600"/>
            </a:xfrm>
            <a:prstGeom prst="chevron">
              <a:avLst/>
            </a:prstGeom>
            <a:solidFill>
              <a:schemeClr val="accent1"/>
            </a:solidFill>
            <a:ln>
              <a:noFill/>
            </a:ln>
            <a:effectLst/>
            <a:sp3d>
              <a:bevelT w="139700" h="1397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>
                <a:solidFill>
                  <a:schemeClr val="tx1"/>
                </a:solidFill>
              </a:endParaRPr>
            </a:p>
          </p:txBody>
        </p:sp>
        <p:sp>
          <p:nvSpPr>
            <p:cNvPr id="7" name="Pentagon 6"/>
            <p:cNvSpPr/>
            <p:nvPr/>
          </p:nvSpPr>
          <p:spPr>
            <a:xfrm>
              <a:off x="0" y="0"/>
              <a:ext cx="7924800" cy="609600"/>
            </a:xfrm>
            <a:prstGeom prst="homePlate">
              <a:avLst/>
            </a:prstGeom>
            <a:solidFill>
              <a:schemeClr val="accent4">
                <a:lumMod val="75000"/>
              </a:schemeClr>
            </a:solidFill>
            <a:ln>
              <a:noFill/>
            </a:ln>
            <a:effectLst/>
            <a:sp3d>
              <a:bevelT w="139700" h="139700"/>
            </a:sp3d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vi-VN" sz="2400" smtClean="0">
                  <a:latin typeface="+mj-lt"/>
                </a:rPr>
                <a:t>§</a:t>
              </a:r>
              <a:r>
                <a:rPr lang="en-US" sz="2400" smtClean="0">
                  <a:latin typeface="Georgia" pitchFamily="18" charset="0"/>
                </a:rPr>
                <a:t>7. ĐA THỨC MỘT BIẾN</a:t>
              </a:r>
              <a:endParaRPr lang="vi-VN" sz="2400">
                <a:latin typeface="+mj-lt"/>
              </a:endParaRPr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 Box 2"/>
              <p:cNvSpPr txBox="1">
                <a:spLocks noChangeArrowheads="1"/>
              </p:cNvSpPr>
              <p:nvPr/>
            </p:nvSpPr>
            <p:spPr bwMode="auto">
              <a:xfrm>
                <a:off x="1676400" y="1219200"/>
                <a:ext cx="6095999" cy="70070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/>
              <a:p>
                <a:pPr eaLnBrk="1" hangingPunct="1">
                  <a:spcBef>
                    <a:spcPct val="50000"/>
                  </a:spcBef>
                </a:pPr>
                <a:r>
                  <a:rPr lang="en-US" sz="2400" i="1" smtClean="0">
                    <a:solidFill>
                      <a:srgbClr val="002060"/>
                    </a:solidFill>
                  </a:rPr>
                  <a:t>Xét đa thức:  P(x) = 6x</a:t>
                </a:r>
                <a:r>
                  <a:rPr lang="en-US" sz="2400" i="1" baseline="30000">
                    <a:solidFill>
                      <a:srgbClr val="002060"/>
                    </a:solidFill>
                  </a:rPr>
                  <a:t>5</a:t>
                </a:r>
                <a:r>
                  <a:rPr lang="en-US" sz="2400" i="1">
                    <a:solidFill>
                      <a:srgbClr val="002060"/>
                    </a:solidFill>
                  </a:rPr>
                  <a:t> + 7x</a:t>
                </a:r>
                <a:r>
                  <a:rPr lang="en-US" sz="2400" i="1" baseline="30000">
                    <a:solidFill>
                      <a:srgbClr val="002060"/>
                    </a:solidFill>
                  </a:rPr>
                  <a:t>3</a:t>
                </a:r>
                <a:r>
                  <a:rPr lang="en-US" sz="2400" i="1">
                    <a:solidFill>
                      <a:srgbClr val="002060"/>
                    </a:solidFill>
                  </a:rPr>
                  <a:t> – 3x </a:t>
                </a:r>
                <a:r>
                  <a:rPr lang="en-US" sz="2400" i="1" smtClean="0">
                    <a:solidFill>
                      <a:srgbClr val="002060"/>
                    </a:solidFill>
                  </a:rPr>
                  <a:t>+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sz="2800" b="0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US" sz="2800" b="0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  <m:t>2</m:t>
                        </m:r>
                      </m:den>
                    </m:f>
                  </m:oMath>
                </a14:m>
                <a:r>
                  <a:rPr lang="en-US" sz="2000" i="1" smtClean="0">
                    <a:solidFill>
                      <a:srgbClr val="002060"/>
                    </a:solidFill>
                  </a:rPr>
                  <a:t> </a:t>
                </a:r>
                <a:endParaRPr lang="en-US" sz="2000" i="1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9" name="Text 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676400" y="1219200"/>
                <a:ext cx="6095999" cy="700705"/>
              </a:xfrm>
              <a:prstGeom prst="rect">
                <a:avLst/>
              </a:prstGeom>
              <a:blipFill rotWithShape="1">
                <a:blip r:embed="rId2"/>
                <a:stretch>
                  <a:fillRect l="-1500" b="-4348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Text Box 5"/>
          <p:cNvSpPr txBox="1">
            <a:spLocks noChangeArrowheads="1"/>
          </p:cNvSpPr>
          <p:nvPr/>
        </p:nvSpPr>
        <p:spPr bwMode="auto">
          <a:xfrm>
            <a:off x="381000" y="2209800"/>
            <a:ext cx="213995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000" b="1">
                <a:solidFill>
                  <a:srgbClr val="FF0000"/>
                </a:solidFill>
              </a:rPr>
              <a:t>6 là hệ số của lũy thừa bậc 5</a:t>
            </a:r>
          </a:p>
        </p:txBody>
      </p:sp>
      <p:sp>
        <p:nvSpPr>
          <p:cNvPr id="12" name="Text Box 6"/>
          <p:cNvSpPr txBox="1">
            <a:spLocks noChangeArrowheads="1"/>
          </p:cNvSpPr>
          <p:nvPr/>
        </p:nvSpPr>
        <p:spPr bwMode="auto">
          <a:xfrm>
            <a:off x="2362200" y="2193925"/>
            <a:ext cx="1976438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000" b="1">
                <a:solidFill>
                  <a:srgbClr val="CC00CC"/>
                </a:solidFill>
              </a:rPr>
              <a:t>7 là hệ số của lũy thừa bậc 3</a:t>
            </a:r>
          </a:p>
        </p:txBody>
      </p:sp>
      <p:sp>
        <p:nvSpPr>
          <p:cNvPr id="13" name="Text Box 7"/>
          <p:cNvSpPr txBox="1">
            <a:spLocks noChangeArrowheads="1"/>
          </p:cNvSpPr>
          <p:nvPr/>
        </p:nvSpPr>
        <p:spPr bwMode="auto">
          <a:xfrm>
            <a:off x="4419600" y="2270125"/>
            <a:ext cx="22098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000" b="1">
                <a:solidFill>
                  <a:srgbClr val="9900FF"/>
                </a:solidFill>
              </a:rPr>
              <a:t>-3 là hệ số của lũy thừa bậc 1</a:t>
            </a:r>
          </a:p>
        </p:txBody>
      </p:sp>
      <p:sp>
        <p:nvSpPr>
          <p:cNvPr id="14" name="Text Box 8"/>
          <p:cNvSpPr txBox="1">
            <a:spLocks noChangeArrowheads="1"/>
          </p:cNvSpPr>
          <p:nvPr/>
        </p:nvSpPr>
        <p:spPr bwMode="auto">
          <a:xfrm>
            <a:off x="6477001" y="2193925"/>
            <a:ext cx="1981199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000" b="1"/>
              <a:t> </a:t>
            </a:r>
            <a:r>
              <a:rPr lang="en-US" sz="2000" b="1">
                <a:solidFill>
                  <a:srgbClr val="3366FF"/>
                </a:solidFill>
              </a:rPr>
              <a:t>là hệ số của lũy thừa bậc 0                         </a:t>
            </a:r>
          </a:p>
        </p:txBody>
      </p:sp>
      <p:pic>
        <p:nvPicPr>
          <p:cNvPr id="15" name="Picture 10" descr="mèo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9312" y="3344863"/>
            <a:ext cx="8792288" cy="2903537"/>
          </a:xfrm>
          <a:prstGeom prst="rect">
            <a:avLst/>
          </a:prstGeom>
          <a:solidFill>
            <a:srgbClr val="FF0000"/>
          </a:solidFill>
        </p:spPr>
      </p:pic>
      <p:sp>
        <p:nvSpPr>
          <p:cNvPr id="16" name="Line 11"/>
          <p:cNvSpPr>
            <a:spLocks noChangeShapeType="1"/>
          </p:cNvSpPr>
          <p:nvPr/>
        </p:nvSpPr>
        <p:spPr bwMode="auto">
          <a:xfrm flipV="1">
            <a:off x="3186113" y="2947987"/>
            <a:ext cx="14287" cy="1166813"/>
          </a:xfrm>
          <a:prstGeom prst="line">
            <a:avLst/>
          </a:prstGeom>
          <a:noFill/>
          <a:ln w="28575">
            <a:solidFill>
              <a:srgbClr val="CC00CC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7" name="Line 12"/>
          <p:cNvSpPr>
            <a:spLocks noChangeShapeType="1"/>
          </p:cNvSpPr>
          <p:nvPr/>
        </p:nvSpPr>
        <p:spPr bwMode="auto">
          <a:xfrm flipV="1">
            <a:off x="4953000" y="3100387"/>
            <a:ext cx="20638" cy="1090613"/>
          </a:xfrm>
          <a:prstGeom prst="line">
            <a:avLst/>
          </a:prstGeom>
          <a:noFill/>
          <a:ln w="28575">
            <a:solidFill>
              <a:srgbClr val="99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8" name="Line 13"/>
          <p:cNvSpPr>
            <a:spLocks noChangeShapeType="1"/>
          </p:cNvSpPr>
          <p:nvPr/>
        </p:nvSpPr>
        <p:spPr bwMode="auto">
          <a:xfrm flipV="1">
            <a:off x="7010400" y="3124200"/>
            <a:ext cx="0" cy="973138"/>
          </a:xfrm>
          <a:prstGeom prst="line">
            <a:avLst/>
          </a:prstGeom>
          <a:noFill/>
          <a:ln w="28575">
            <a:solidFill>
              <a:srgbClr val="3366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9" name="Text Box 14"/>
          <p:cNvSpPr txBox="1">
            <a:spLocks noChangeArrowheads="1"/>
          </p:cNvSpPr>
          <p:nvPr/>
        </p:nvSpPr>
        <p:spPr bwMode="auto">
          <a:xfrm>
            <a:off x="1828800" y="3124200"/>
            <a:ext cx="12192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000" b="1" i="1"/>
              <a:t>hệ số cao nhất</a:t>
            </a:r>
          </a:p>
        </p:txBody>
      </p:sp>
      <p:sp>
        <p:nvSpPr>
          <p:cNvPr id="20" name="Line 15"/>
          <p:cNvSpPr>
            <a:spLocks noChangeShapeType="1"/>
          </p:cNvSpPr>
          <p:nvPr/>
        </p:nvSpPr>
        <p:spPr bwMode="auto">
          <a:xfrm flipV="1">
            <a:off x="7315200" y="3581400"/>
            <a:ext cx="457200" cy="6826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21" name="Text Box 16"/>
          <p:cNvSpPr txBox="1">
            <a:spLocks noChangeArrowheads="1"/>
          </p:cNvSpPr>
          <p:nvPr/>
        </p:nvSpPr>
        <p:spPr bwMode="auto">
          <a:xfrm>
            <a:off x="7702550" y="3209925"/>
            <a:ext cx="10668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000" b="1" i="1"/>
              <a:t>hệ số tự do</a:t>
            </a:r>
          </a:p>
        </p:txBody>
      </p:sp>
      <p:sp>
        <p:nvSpPr>
          <p:cNvPr id="22" name="Line 26"/>
          <p:cNvSpPr>
            <a:spLocks noChangeShapeType="1"/>
          </p:cNvSpPr>
          <p:nvPr/>
        </p:nvSpPr>
        <p:spPr bwMode="auto">
          <a:xfrm flipV="1">
            <a:off x="1295400" y="3505200"/>
            <a:ext cx="5334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23" name="Line 27"/>
          <p:cNvSpPr>
            <a:spLocks noChangeShapeType="1"/>
          </p:cNvSpPr>
          <p:nvPr/>
        </p:nvSpPr>
        <p:spPr bwMode="auto">
          <a:xfrm flipV="1">
            <a:off x="1219200" y="3048000"/>
            <a:ext cx="0" cy="1093788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2522525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8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58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13" grpId="0"/>
      <p:bldP spid="14" grpId="0"/>
      <p:bldP spid="16" grpId="0" animBg="1"/>
      <p:bldP spid="17" grpId="0" animBg="1"/>
      <p:bldP spid="18" grpId="0" animBg="1"/>
      <p:bldP spid="19" grpId="0"/>
      <p:bldP spid="20" grpId="0" animBg="1"/>
      <p:bldP spid="21" grpId="0"/>
      <p:bldP spid="22" grpId="0" animBg="1"/>
      <p:bldP spid="23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0"/>
            <a:ext cx="8944688" cy="685800"/>
            <a:chOff x="0" y="0"/>
            <a:chExt cx="8534637" cy="609600"/>
          </a:xfrm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</p:grpSpPr>
        <p:sp>
          <p:nvSpPr>
            <p:cNvPr id="5" name="Chevron 4"/>
            <p:cNvSpPr/>
            <p:nvPr/>
          </p:nvSpPr>
          <p:spPr>
            <a:xfrm>
              <a:off x="7852330" y="0"/>
              <a:ext cx="682307" cy="609600"/>
            </a:xfrm>
            <a:prstGeom prst="chevron">
              <a:avLst/>
            </a:prstGeom>
            <a:solidFill>
              <a:schemeClr val="accent6"/>
            </a:solidFill>
            <a:ln>
              <a:noFill/>
            </a:ln>
            <a:effectLst/>
            <a:sp3d>
              <a:bevelT w="139700" h="139700"/>
            </a:sp3d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>
                <a:solidFill>
                  <a:schemeClr val="tx1"/>
                </a:solidFill>
              </a:endParaRPr>
            </a:p>
          </p:txBody>
        </p:sp>
        <p:sp>
          <p:nvSpPr>
            <p:cNvPr id="6" name="Chevron 5"/>
            <p:cNvSpPr/>
            <p:nvPr/>
          </p:nvSpPr>
          <p:spPr>
            <a:xfrm>
              <a:off x="7561503" y="0"/>
              <a:ext cx="640387" cy="609600"/>
            </a:xfrm>
            <a:prstGeom prst="chevron">
              <a:avLst/>
            </a:prstGeom>
            <a:solidFill>
              <a:schemeClr val="accent1"/>
            </a:solidFill>
            <a:ln>
              <a:noFill/>
            </a:ln>
            <a:effectLst/>
            <a:sp3d>
              <a:bevelT w="139700" h="1397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>
                <a:solidFill>
                  <a:schemeClr val="tx1"/>
                </a:solidFill>
              </a:endParaRPr>
            </a:p>
          </p:txBody>
        </p:sp>
        <p:sp>
          <p:nvSpPr>
            <p:cNvPr id="7" name="Pentagon 6"/>
            <p:cNvSpPr/>
            <p:nvPr/>
          </p:nvSpPr>
          <p:spPr>
            <a:xfrm>
              <a:off x="0" y="0"/>
              <a:ext cx="7924800" cy="609600"/>
            </a:xfrm>
            <a:prstGeom prst="homePlate">
              <a:avLst/>
            </a:prstGeom>
            <a:solidFill>
              <a:schemeClr val="accent4">
                <a:lumMod val="75000"/>
              </a:schemeClr>
            </a:solidFill>
            <a:ln>
              <a:noFill/>
            </a:ln>
            <a:effectLst/>
            <a:sp3d>
              <a:bevelT w="139700" h="139700"/>
            </a:sp3d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vi-VN" sz="2400" smtClean="0">
                  <a:latin typeface="+mj-lt"/>
                </a:rPr>
                <a:t>§</a:t>
              </a:r>
              <a:r>
                <a:rPr lang="en-US" sz="2400" smtClean="0">
                  <a:latin typeface="Georgia" pitchFamily="18" charset="0"/>
                </a:rPr>
                <a:t>7. ĐA THỨC MỘT BIẾN</a:t>
              </a:r>
              <a:endParaRPr lang="vi-VN" sz="2400">
                <a:latin typeface="+mj-lt"/>
              </a:endParaRPr>
            </a:p>
          </p:txBody>
        </p:sp>
      </p:grpSp>
      <p:sp>
        <p:nvSpPr>
          <p:cNvPr id="8" name="Text Box 13"/>
          <p:cNvSpPr txBox="1">
            <a:spLocks noChangeArrowheads="1"/>
          </p:cNvSpPr>
          <p:nvPr/>
        </p:nvSpPr>
        <p:spPr bwMode="auto">
          <a:xfrm>
            <a:off x="0" y="914400"/>
            <a:ext cx="9144000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400" b="1" i="1" u="sng">
                <a:solidFill>
                  <a:srgbClr val="990000"/>
                </a:solidFill>
              </a:rPr>
              <a:t>Chú ý</a:t>
            </a:r>
            <a:r>
              <a:rPr lang="en-US" sz="2400">
                <a:solidFill>
                  <a:srgbClr val="990000"/>
                </a:solidFill>
              </a:rPr>
              <a:t>:</a:t>
            </a:r>
            <a:r>
              <a:rPr lang="en-US" sz="2400"/>
              <a:t> </a:t>
            </a:r>
            <a:r>
              <a:rPr lang="en-US" sz="2400">
                <a:solidFill>
                  <a:srgbClr val="002060"/>
                </a:solidFill>
              </a:rPr>
              <a:t>Còn có thể viết đa thức P(x)</a:t>
            </a:r>
            <a:r>
              <a:rPr lang="en-US" sz="2400">
                <a:solidFill>
                  <a:srgbClr val="0000CC"/>
                </a:solidFill>
              </a:rPr>
              <a:t> </a:t>
            </a:r>
            <a:r>
              <a:rPr lang="en-US" sz="2400">
                <a:solidFill>
                  <a:srgbClr val="002060"/>
                </a:solidFill>
              </a:rPr>
              <a:t>đầy</a:t>
            </a:r>
            <a:r>
              <a:rPr lang="en-US" sz="2400">
                <a:solidFill>
                  <a:srgbClr val="990000"/>
                </a:solidFill>
              </a:rPr>
              <a:t> </a:t>
            </a:r>
            <a:r>
              <a:rPr lang="en-US" sz="2400">
                <a:solidFill>
                  <a:srgbClr val="002060"/>
                </a:solidFill>
              </a:rPr>
              <a:t>đủ từ lũy thừa bậc cao nhất đến lũy thừa bậc 0 là: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1770720" y="1752600"/>
                <a:ext cx="5602559" cy="78380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solidFill>
                            <a:srgbClr val="002060"/>
                          </a:solidFill>
                          <a:latin typeface="Cambria Math"/>
                        </a:rPr>
                        <m:t>𝑃</m:t>
                      </m:r>
                      <m:d>
                        <m:dPr>
                          <m:ctrlPr>
                            <a:rPr lang="en-US" sz="2400" b="0" i="1" smtClean="0">
                              <a:solidFill>
                                <a:srgbClr val="002060"/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solidFill>
                                <a:srgbClr val="002060"/>
                              </a:solidFill>
                              <a:latin typeface="Cambria Math"/>
                            </a:rPr>
                            <m:t>𝑥</m:t>
                          </m:r>
                        </m:e>
                      </m:d>
                      <m:r>
                        <a:rPr lang="en-US" sz="2400" b="0" i="1" smtClean="0">
                          <a:solidFill>
                            <a:srgbClr val="002060"/>
                          </a:solidFill>
                          <a:latin typeface="Cambria Math"/>
                        </a:rPr>
                        <m:t>=6</m:t>
                      </m:r>
                      <m:sSup>
                        <m:sSupPr>
                          <m:ctrlPr>
                            <a:rPr lang="en-US" sz="2400" b="0" i="1" smtClean="0">
                              <a:solidFill>
                                <a:srgbClr val="002060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2400" b="0" i="1" smtClean="0">
                              <a:solidFill>
                                <a:srgbClr val="002060"/>
                              </a:solidFill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en-US" sz="2400" b="0" i="1" smtClean="0">
                              <a:solidFill>
                                <a:srgbClr val="002060"/>
                              </a:solidFill>
                              <a:latin typeface="Cambria Math"/>
                            </a:rPr>
                            <m:t>5</m:t>
                          </m:r>
                        </m:sup>
                      </m:sSup>
                      <m:r>
                        <a:rPr lang="en-US" sz="2400" b="0" i="1" smtClean="0">
                          <a:solidFill>
                            <a:srgbClr val="002060"/>
                          </a:solidFill>
                          <a:latin typeface="Cambria Math"/>
                        </a:rPr>
                        <m:t>+0</m:t>
                      </m:r>
                      <m:sSup>
                        <m:sSupPr>
                          <m:ctrlPr>
                            <a:rPr lang="en-US" sz="2400" b="0" i="1" smtClean="0">
                              <a:solidFill>
                                <a:srgbClr val="002060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2400" b="0" i="1" smtClean="0">
                              <a:solidFill>
                                <a:srgbClr val="002060"/>
                              </a:solidFill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en-US" sz="2400" b="0" i="1" smtClean="0">
                              <a:solidFill>
                                <a:srgbClr val="002060"/>
                              </a:solidFill>
                              <a:latin typeface="Cambria Math"/>
                            </a:rPr>
                            <m:t>4</m:t>
                          </m:r>
                        </m:sup>
                      </m:sSup>
                      <m:r>
                        <a:rPr lang="en-US" sz="2400" b="0" i="1" smtClean="0">
                          <a:solidFill>
                            <a:srgbClr val="002060"/>
                          </a:solidFill>
                          <a:latin typeface="Cambria Math"/>
                        </a:rPr>
                        <m:t>+7</m:t>
                      </m:r>
                      <m:sSup>
                        <m:sSupPr>
                          <m:ctrlPr>
                            <a:rPr lang="en-US" sz="2400" b="0" i="1" smtClean="0">
                              <a:solidFill>
                                <a:srgbClr val="002060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2400" b="0" i="1" smtClean="0">
                              <a:solidFill>
                                <a:srgbClr val="002060"/>
                              </a:solidFill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en-US" sz="2400" b="0" i="1" smtClean="0">
                              <a:solidFill>
                                <a:srgbClr val="002060"/>
                              </a:solidFill>
                              <a:latin typeface="Cambria Math"/>
                            </a:rPr>
                            <m:t>3</m:t>
                          </m:r>
                        </m:sup>
                      </m:sSup>
                      <m:r>
                        <a:rPr lang="en-US" sz="2400" b="0" i="1" smtClean="0">
                          <a:solidFill>
                            <a:srgbClr val="002060"/>
                          </a:solidFill>
                          <a:latin typeface="Cambria Math"/>
                        </a:rPr>
                        <m:t>+0</m:t>
                      </m:r>
                      <m:sSup>
                        <m:sSupPr>
                          <m:ctrlPr>
                            <a:rPr lang="en-US" sz="2400" b="0" i="1" smtClean="0">
                              <a:solidFill>
                                <a:srgbClr val="002060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2400" b="0" i="1" smtClean="0">
                              <a:solidFill>
                                <a:srgbClr val="002060"/>
                              </a:solidFill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en-US" sz="2400" b="0" i="1" smtClean="0">
                              <a:solidFill>
                                <a:srgbClr val="002060"/>
                              </a:solidFill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US" sz="2400" b="0" i="1" smtClean="0">
                          <a:solidFill>
                            <a:srgbClr val="002060"/>
                          </a:solidFill>
                          <a:latin typeface="Cambria Math"/>
                        </a:rPr>
                        <m:t>−3</m:t>
                      </m:r>
                      <m:r>
                        <a:rPr lang="en-US" sz="2400" b="0" i="1" smtClean="0">
                          <a:solidFill>
                            <a:srgbClr val="002060"/>
                          </a:solidFill>
                          <a:latin typeface="Cambria Math"/>
                        </a:rPr>
                        <m:t>𝑥</m:t>
                      </m:r>
                      <m:r>
                        <a:rPr lang="en-US" sz="2400" b="0" i="1" smtClean="0">
                          <a:solidFill>
                            <a:srgbClr val="002060"/>
                          </a:solidFill>
                          <a:latin typeface="Cambria Math"/>
                        </a:rPr>
                        <m:t>+</m:t>
                      </m:r>
                      <m:f>
                        <m:fPr>
                          <m:ctrlPr>
                            <a:rPr lang="en-US" sz="2400" b="0" i="1" smtClean="0">
                              <a:solidFill>
                                <a:srgbClr val="002060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solidFill>
                                <a:srgbClr val="002060"/>
                              </a:solidFill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en-US" sz="2400" b="0" i="1" smtClean="0">
                              <a:solidFill>
                                <a:srgbClr val="002060"/>
                              </a:solidFill>
                              <a:latin typeface="Cambria Math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vi-VN" sz="240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70720" y="1752600"/>
                <a:ext cx="5602559" cy="783804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Rectangle 9"/>
          <p:cNvSpPr/>
          <p:nvPr/>
        </p:nvSpPr>
        <p:spPr>
          <a:xfrm>
            <a:off x="609599" y="2814935"/>
            <a:ext cx="807720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i="1">
                <a:solidFill>
                  <a:srgbClr val="002060"/>
                </a:solidFill>
              </a:rPr>
              <a:t>Ta nói hệ số </a:t>
            </a:r>
            <a:r>
              <a:rPr lang="en-US" sz="2400" i="1" smtClean="0">
                <a:solidFill>
                  <a:srgbClr val="002060"/>
                </a:solidFill>
              </a:rPr>
              <a:t>của các </a:t>
            </a:r>
            <a:r>
              <a:rPr lang="en-US" sz="2400" i="1">
                <a:solidFill>
                  <a:srgbClr val="002060"/>
                </a:solidFill>
              </a:rPr>
              <a:t>lũy thừa bậc 4, bậc 2 của P(x) bằng </a:t>
            </a:r>
            <a:r>
              <a:rPr lang="en-US" sz="2400" i="1" smtClean="0">
                <a:solidFill>
                  <a:srgbClr val="002060"/>
                </a:solidFill>
              </a:rPr>
              <a:t>0</a:t>
            </a:r>
            <a:endParaRPr lang="vi-VN" sz="2400" i="1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019174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0"/>
            <a:ext cx="8944688" cy="685800"/>
            <a:chOff x="0" y="0"/>
            <a:chExt cx="8534637" cy="609600"/>
          </a:xfrm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</p:grpSpPr>
        <p:sp>
          <p:nvSpPr>
            <p:cNvPr id="5" name="Chevron 4"/>
            <p:cNvSpPr/>
            <p:nvPr/>
          </p:nvSpPr>
          <p:spPr>
            <a:xfrm>
              <a:off x="7852330" y="0"/>
              <a:ext cx="682307" cy="609600"/>
            </a:xfrm>
            <a:prstGeom prst="chevron">
              <a:avLst/>
            </a:prstGeom>
            <a:solidFill>
              <a:schemeClr val="accent6"/>
            </a:solidFill>
            <a:ln>
              <a:noFill/>
            </a:ln>
            <a:effectLst/>
            <a:sp3d>
              <a:bevelT w="139700" h="139700"/>
            </a:sp3d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>
                <a:solidFill>
                  <a:schemeClr val="tx1"/>
                </a:solidFill>
              </a:endParaRPr>
            </a:p>
          </p:txBody>
        </p:sp>
        <p:sp>
          <p:nvSpPr>
            <p:cNvPr id="6" name="Chevron 5"/>
            <p:cNvSpPr/>
            <p:nvPr/>
          </p:nvSpPr>
          <p:spPr>
            <a:xfrm>
              <a:off x="7561503" y="0"/>
              <a:ext cx="640387" cy="609600"/>
            </a:xfrm>
            <a:prstGeom prst="chevron">
              <a:avLst/>
            </a:prstGeom>
            <a:solidFill>
              <a:schemeClr val="accent1"/>
            </a:solidFill>
            <a:ln>
              <a:noFill/>
            </a:ln>
            <a:effectLst/>
            <a:sp3d>
              <a:bevelT w="139700" h="1397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>
                <a:solidFill>
                  <a:schemeClr val="tx1"/>
                </a:solidFill>
              </a:endParaRPr>
            </a:p>
          </p:txBody>
        </p:sp>
        <p:sp>
          <p:nvSpPr>
            <p:cNvPr id="7" name="Pentagon 6"/>
            <p:cNvSpPr/>
            <p:nvPr/>
          </p:nvSpPr>
          <p:spPr>
            <a:xfrm>
              <a:off x="0" y="0"/>
              <a:ext cx="7924800" cy="609600"/>
            </a:xfrm>
            <a:prstGeom prst="homePlate">
              <a:avLst/>
            </a:prstGeom>
            <a:solidFill>
              <a:schemeClr val="accent4">
                <a:lumMod val="75000"/>
              </a:schemeClr>
            </a:solidFill>
            <a:ln>
              <a:noFill/>
            </a:ln>
            <a:effectLst/>
            <a:sp3d>
              <a:bevelT w="139700" h="139700"/>
            </a:sp3d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vi-VN" sz="2400" smtClean="0">
                  <a:latin typeface="+mj-lt"/>
                </a:rPr>
                <a:t>§</a:t>
              </a:r>
              <a:r>
                <a:rPr lang="en-US" sz="2400" smtClean="0">
                  <a:latin typeface="Georgia" pitchFamily="18" charset="0"/>
                </a:rPr>
                <a:t>7. ĐA THỨC MỘT BIẾN</a:t>
              </a:r>
              <a:endParaRPr lang="vi-VN" sz="2400">
                <a:latin typeface="+mj-lt"/>
              </a:endParaRPr>
            </a:p>
          </p:txBody>
        </p:sp>
      </p:grpSp>
      <p:sp>
        <p:nvSpPr>
          <p:cNvPr id="8" name="Text Box 2"/>
          <p:cNvSpPr txBox="1">
            <a:spLocks noChangeArrowheads="1"/>
          </p:cNvSpPr>
          <p:nvPr/>
        </p:nvSpPr>
        <p:spPr bwMode="auto">
          <a:xfrm>
            <a:off x="2222500" y="786825"/>
            <a:ext cx="42672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1">
                <a:solidFill>
                  <a:srgbClr val="FF0066"/>
                </a:solidFill>
              </a:rPr>
              <a:t> TRẮC NGHIỆM</a:t>
            </a:r>
          </a:p>
        </p:txBody>
      </p:sp>
      <p:graphicFrame>
        <p:nvGraphicFramePr>
          <p:cNvPr id="9" name="Object 5"/>
          <p:cNvGraphicFramePr>
            <a:graphicFrameLocks noGrp="1" noChangeAspect="1"/>
          </p:cNvGraphicFramePr>
          <p:nvPr>
            <p:ph sz="half" idx="4294967295"/>
            <p:extLst>
              <p:ext uri="{D42A27DB-BD31-4B8C-83A1-F6EECF244321}">
                <p14:modId xmlns:p14="http://schemas.microsoft.com/office/powerpoint/2010/main" val="2038007626"/>
              </p:ext>
            </p:extLst>
          </p:nvPr>
        </p:nvGraphicFramePr>
        <p:xfrm>
          <a:off x="1600199" y="1833265"/>
          <a:ext cx="5715001" cy="64868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8" name="Equation" r:id="rId4" imgW="1790640" imgH="203040" progId="Equation.DSMT4">
                  <p:embed/>
                </p:oleObj>
              </mc:Choice>
              <mc:Fallback>
                <p:oleObj name="Equation" r:id="rId4" imgW="179064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00199" y="1833265"/>
                        <a:ext cx="5715001" cy="64868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41300" y="1371600"/>
            <a:ext cx="76962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smtClean="0">
                <a:solidFill>
                  <a:srgbClr val="0000CC"/>
                </a:solidFill>
              </a:rPr>
              <a:t>1. Hệ </a:t>
            </a:r>
            <a:r>
              <a:rPr lang="en-US" sz="2400" b="1">
                <a:solidFill>
                  <a:srgbClr val="0000CC"/>
                </a:solidFill>
              </a:rPr>
              <a:t>số cao nhất và hệ số tự do của đa thức: </a:t>
            </a:r>
          </a:p>
        </p:txBody>
      </p:sp>
      <p:grpSp>
        <p:nvGrpSpPr>
          <p:cNvPr id="11" name="Group 12"/>
          <p:cNvGrpSpPr>
            <a:grpSpLocks/>
          </p:cNvGrpSpPr>
          <p:nvPr/>
        </p:nvGrpSpPr>
        <p:grpSpPr bwMode="auto">
          <a:xfrm>
            <a:off x="533400" y="2819400"/>
            <a:ext cx="2438400" cy="3205163"/>
            <a:chOff x="336" y="1776"/>
            <a:chExt cx="1536" cy="2019"/>
          </a:xfrm>
        </p:grpSpPr>
        <p:sp>
          <p:nvSpPr>
            <p:cNvPr id="12" name="Text Box 8"/>
            <p:cNvSpPr txBox="1">
              <a:spLocks noChangeArrowheads="1"/>
            </p:cNvSpPr>
            <p:nvPr/>
          </p:nvSpPr>
          <p:spPr bwMode="auto">
            <a:xfrm>
              <a:off x="336" y="1776"/>
              <a:ext cx="1488" cy="2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b="1">
                  <a:solidFill>
                    <a:srgbClr val="0000CC"/>
                  </a:solidFill>
                </a:rPr>
                <a:t>A.    </a:t>
              </a:r>
              <a:r>
                <a:rPr lang="en-US" sz="2400" b="1">
                  <a:solidFill>
                    <a:srgbClr val="FF0066"/>
                  </a:solidFill>
                </a:rPr>
                <a:t>-7 và  1</a:t>
              </a:r>
            </a:p>
          </p:txBody>
        </p:sp>
        <p:sp>
          <p:nvSpPr>
            <p:cNvPr id="13" name="Text Box 9"/>
            <p:cNvSpPr txBox="1">
              <a:spLocks noChangeArrowheads="1"/>
            </p:cNvSpPr>
            <p:nvPr/>
          </p:nvSpPr>
          <p:spPr bwMode="auto">
            <a:xfrm>
              <a:off x="336" y="2304"/>
              <a:ext cx="1536" cy="2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b="1">
                  <a:solidFill>
                    <a:srgbClr val="0000CC"/>
                  </a:solidFill>
                </a:rPr>
                <a:t>B.    </a:t>
              </a:r>
              <a:r>
                <a:rPr lang="en-US" sz="2400" b="1">
                  <a:solidFill>
                    <a:srgbClr val="FF0066"/>
                  </a:solidFill>
                </a:rPr>
                <a:t>2  và  0</a:t>
              </a:r>
            </a:p>
          </p:txBody>
        </p:sp>
        <p:sp>
          <p:nvSpPr>
            <p:cNvPr id="14" name="Text Box 10"/>
            <p:cNvSpPr txBox="1">
              <a:spLocks noChangeArrowheads="1"/>
            </p:cNvSpPr>
            <p:nvPr/>
          </p:nvSpPr>
          <p:spPr bwMode="auto">
            <a:xfrm>
              <a:off x="336" y="2915"/>
              <a:ext cx="1536" cy="2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b="1">
                  <a:solidFill>
                    <a:srgbClr val="0000CC"/>
                  </a:solidFill>
                </a:rPr>
                <a:t>C.   </a:t>
              </a:r>
              <a:r>
                <a:rPr lang="en-US" sz="2400" b="1">
                  <a:solidFill>
                    <a:srgbClr val="FF0066"/>
                  </a:solidFill>
                </a:rPr>
                <a:t>-5  và  0</a:t>
              </a:r>
            </a:p>
          </p:txBody>
        </p:sp>
        <p:sp>
          <p:nvSpPr>
            <p:cNvPr id="15" name="Text Box 11"/>
            <p:cNvSpPr txBox="1">
              <a:spLocks noChangeArrowheads="1"/>
            </p:cNvSpPr>
            <p:nvPr/>
          </p:nvSpPr>
          <p:spPr bwMode="auto">
            <a:xfrm>
              <a:off x="336" y="3504"/>
              <a:ext cx="1440" cy="2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b="1">
                  <a:solidFill>
                    <a:srgbClr val="0000CC"/>
                  </a:solidFill>
                </a:rPr>
                <a:t>D.    </a:t>
              </a:r>
              <a:r>
                <a:rPr lang="en-US" sz="2400" b="1">
                  <a:solidFill>
                    <a:srgbClr val="FF0066"/>
                  </a:solidFill>
                </a:rPr>
                <a:t>2  và  3</a:t>
              </a:r>
            </a:p>
          </p:txBody>
        </p:sp>
      </p:grpSp>
      <p:sp>
        <p:nvSpPr>
          <p:cNvPr id="16" name="Oval 13"/>
          <p:cNvSpPr>
            <a:spLocks noChangeArrowheads="1"/>
          </p:cNvSpPr>
          <p:nvPr/>
        </p:nvSpPr>
        <p:spPr bwMode="auto">
          <a:xfrm>
            <a:off x="381000" y="4495800"/>
            <a:ext cx="708025" cy="730250"/>
          </a:xfrm>
          <a:prstGeom prst="ellipse">
            <a:avLst/>
          </a:prstGeom>
          <a:noFill/>
          <a:ln w="7620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 sz="2400"/>
          </a:p>
        </p:txBody>
      </p:sp>
      <p:pic>
        <p:nvPicPr>
          <p:cNvPr id="29" name="Picture 21" descr="36_2_36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16162" y="4231481"/>
            <a:ext cx="1311275" cy="1254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443745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360"/>
                            </p:stCondLst>
                            <p:childTnLst>
                              <p:par>
                                <p:cTn id="11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6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7" presetID="48" presetClass="entr" presetSubtype="0" ac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6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0"/>
            <a:ext cx="8944688" cy="685800"/>
            <a:chOff x="0" y="0"/>
            <a:chExt cx="8534637" cy="609600"/>
          </a:xfrm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</p:grpSpPr>
        <p:sp>
          <p:nvSpPr>
            <p:cNvPr id="5" name="Chevron 4"/>
            <p:cNvSpPr/>
            <p:nvPr/>
          </p:nvSpPr>
          <p:spPr>
            <a:xfrm>
              <a:off x="7852330" y="0"/>
              <a:ext cx="682307" cy="609600"/>
            </a:xfrm>
            <a:prstGeom prst="chevron">
              <a:avLst/>
            </a:prstGeom>
            <a:solidFill>
              <a:schemeClr val="accent6"/>
            </a:solidFill>
            <a:ln>
              <a:noFill/>
            </a:ln>
            <a:effectLst/>
            <a:sp3d>
              <a:bevelT w="139700" h="139700"/>
            </a:sp3d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>
                <a:solidFill>
                  <a:schemeClr val="tx1"/>
                </a:solidFill>
              </a:endParaRPr>
            </a:p>
          </p:txBody>
        </p:sp>
        <p:sp>
          <p:nvSpPr>
            <p:cNvPr id="6" name="Chevron 5"/>
            <p:cNvSpPr/>
            <p:nvPr/>
          </p:nvSpPr>
          <p:spPr>
            <a:xfrm>
              <a:off x="7561503" y="0"/>
              <a:ext cx="640387" cy="609600"/>
            </a:xfrm>
            <a:prstGeom prst="chevron">
              <a:avLst/>
            </a:prstGeom>
            <a:solidFill>
              <a:schemeClr val="accent1"/>
            </a:solidFill>
            <a:ln>
              <a:noFill/>
            </a:ln>
            <a:effectLst/>
            <a:sp3d>
              <a:bevelT w="139700" h="1397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>
                <a:solidFill>
                  <a:schemeClr val="tx1"/>
                </a:solidFill>
              </a:endParaRPr>
            </a:p>
          </p:txBody>
        </p:sp>
        <p:sp>
          <p:nvSpPr>
            <p:cNvPr id="7" name="Pentagon 6"/>
            <p:cNvSpPr/>
            <p:nvPr/>
          </p:nvSpPr>
          <p:spPr>
            <a:xfrm>
              <a:off x="0" y="0"/>
              <a:ext cx="7924800" cy="609600"/>
            </a:xfrm>
            <a:prstGeom prst="homePlate">
              <a:avLst/>
            </a:prstGeom>
            <a:solidFill>
              <a:schemeClr val="accent4">
                <a:lumMod val="75000"/>
              </a:schemeClr>
            </a:solidFill>
            <a:ln>
              <a:noFill/>
            </a:ln>
            <a:effectLst/>
            <a:sp3d>
              <a:bevelT w="139700" h="139700"/>
            </a:sp3d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vi-VN" sz="2400" smtClean="0">
                  <a:latin typeface="+mj-lt"/>
                </a:rPr>
                <a:t>§</a:t>
              </a:r>
              <a:r>
                <a:rPr lang="en-US" sz="2400" smtClean="0">
                  <a:latin typeface="Georgia" pitchFamily="18" charset="0"/>
                </a:rPr>
                <a:t>7. ĐA THỨC MỘT BIẾN</a:t>
              </a:r>
              <a:endParaRPr lang="vi-VN" sz="2400">
                <a:latin typeface="+mj-lt"/>
              </a:endParaRPr>
            </a:p>
          </p:txBody>
        </p:sp>
      </p:grpSp>
      <p:sp>
        <p:nvSpPr>
          <p:cNvPr id="10" name="TextBox 9"/>
          <p:cNvSpPr txBox="1"/>
          <p:nvPr/>
        </p:nvSpPr>
        <p:spPr>
          <a:xfrm>
            <a:off x="152400" y="990600"/>
            <a:ext cx="879228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smtClean="0">
                <a:solidFill>
                  <a:srgbClr val="002060"/>
                </a:solidFill>
              </a:rPr>
              <a:t>2. Trong các số cho ở bên phải mỗi đa thức, số nào là bậc của đa thức đó?</a:t>
            </a:r>
            <a:endParaRPr lang="vi-VN" sz="2400">
              <a:solidFill>
                <a:srgbClr val="00206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281644" y="1905000"/>
                <a:ext cx="4823756" cy="46583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smtClean="0">
                    <a:solidFill>
                      <a:schemeClr val="accent4">
                        <a:lumMod val="50000"/>
                      </a:schemeClr>
                    </a:solidFill>
                  </a:rPr>
                  <a:t>a)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solidFill>
                          <a:schemeClr val="accent4">
                            <a:lumMod val="50000"/>
                          </a:schemeClr>
                        </a:solidFill>
                        <a:latin typeface="Cambria Math"/>
                      </a:rPr>
                      <m:t>5</m:t>
                    </m:r>
                    <m:sSup>
                      <m:sSupPr>
                        <m:ctrlPr>
                          <a:rPr lang="en-US" sz="2400" b="0" i="1" smtClean="0">
                            <a:solidFill>
                              <a:schemeClr val="accent4">
                                <a:lumMod val="50000"/>
                              </a:schemeClr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solidFill>
                              <a:schemeClr val="accent4">
                                <a:lumMod val="50000"/>
                              </a:schemeClr>
                            </a:solidFill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en-US" sz="2400" b="0" i="1" smtClean="0">
                            <a:solidFill>
                              <a:schemeClr val="accent4">
                                <a:lumMod val="50000"/>
                              </a:schemeClr>
                            </a:solidFill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US" sz="2400" b="0" i="1" smtClean="0">
                        <a:solidFill>
                          <a:schemeClr val="accent4">
                            <a:lumMod val="50000"/>
                          </a:schemeClr>
                        </a:solidFill>
                        <a:latin typeface="Cambria Math"/>
                      </a:rPr>
                      <m:t>−2</m:t>
                    </m:r>
                    <m:sSup>
                      <m:sSupPr>
                        <m:ctrlPr>
                          <a:rPr lang="en-US" sz="2400" b="0" i="1" smtClean="0">
                            <a:solidFill>
                              <a:schemeClr val="accent4">
                                <a:lumMod val="50000"/>
                              </a:schemeClr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solidFill>
                              <a:schemeClr val="accent4">
                                <a:lumMod val="50000"/>
                              </a:schemeClr>
                            </a:solidFill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en-US" sz="2400" b="0" i="1" smtClean="0">
                            <a:solidFill>
                              <a:schemeClr val="accent4">
                                <a:lumMod val="50000"/>
                              </a:schemeClr>
                            </a:solidFill>
                            <a:latin typeface="Cambria Math"/>
                          </a:rPr>
                          <m:t>3</m:t>
                        </m:r>
                      </m:sup>
                    </m:sSup>
                    <m:r>
                      <a:rPr lang="en-US" sz="2400" b="0" i="1" smtClean="0">
                        <a:solidFill>
                          <a:schemeClr val="accent4">
                            <a:lumMod val="50000"/>
                          </a:schemeClr>
                        </a:solidFill>
                        <a:latin typeface="Cambria Math"/>
                      </a:rPr>
                      <m:t>+</m:t>
                    </m:r>
                    <m:sSup>
                      <m:sSupPr>
                        <m:ctrlPr>
                          <a:rPr lang="en-US" sz="2400" b="0" i="1" smtClean="0">
                            <a:solidFill>
                              <a:schemeClr val="accent4">
                                <a:lumMod val="50000"/>
                              </a:schemeClr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solidFill>
                              <a:schemeClr val="accent4">
                                <a:lumMod val="50000"/>
                              </a:schemeClr>
                            </a:solidFill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en-US" sz="2400" b="0" i="1" smtClean="0">
                            <a:solidFill>
                              <a:schemeClr val="accent4">
                                <a:lumMod val="50000"/>
                              </a:schemeClr>
                            </a:solidFill>
                            <a:latin typeface="Cambria Math"/>
                          </a:rPr>
                          <m:t>4</m:t>
                        </m:r>
                      </m:sup>
                    </m:sSup>
                    <m:r>
                      <a:rPr lang="en-US" sz="2400" b="0" i="1" smtClean="0">
                        <a:solidFill>
                          <a:schemeClr val="accent4">
                            <a:lumMod val="50000"/>
                          </a:schemeClr>
                        </a:solidFill>
                        <a:latin typeface="Cambria Math"/>
                      </a:rPr>
                      <m:t>−3</m:t>
                    </m:r>
                    <m:sSup>
                      <m:sSupPr>
                        <m:ctrlPr>
                          <a:rPr lang="en-US" sz="2400" b="0" i="1" smtClean="0">
                            <a:solidFill>
                              <a:schemeClr val="accent4">
                                <a:lumMod val="50000"/>
                              </a:schemeClr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solidFill>
                              <a:schemeClr val="accent4">
                                <a:lumMod val="50000"/>
                              </a:schemeClr>
                            </a:solidFill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en-US" sz="2400" b="0" i="1" smtClean="0">
                            <a:solidFill>
                              <a:schemeClr val="accent4">
                                <a:lumMod val="50000"/>
                              </a:schemeClr>
                            </a:solidFill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US" sz="2400" b="0" i="1" smtClean="0">
                        <a:solidFill>
                          <a:schemeClr val="accent4">
                            <a:lumMod val="50000"/>
                          </a:schemeClr>
                        </a:solidFill>
                        <a:latin typeface="Cambria Math"/>
                      </a:rPr>
                      <m:t>−5</m:t>
                    </m:r>
                    <m:sSup>
                      <m:sSupPr>
                        <m:ctrlPr>
                          <a:rPr lang="en-US" sz="2400" b="0" i="1" smtClean="0">
                            <a:solidFill>
                              <a:schemeClr val="accent4">
                                <a:lumMod val="50000"/>
                              </a:schemeClr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solidFill>
                              <a:schemeClr val="accent4">
                                <a:lumMod val="50000"/>
                              </a:schemeClr>
                            </a:solidFill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en-US" sz="2400" b="0" i="1" smtClean="0">
                            <a:solidFill>
                              <a:schemeClr val="accent4">
                                <a:lumMod val="50000"/>
                              </a:schemeClr>
                            </a:solidFill>
                            <a:latin typeface="Cambria Math"/>
                          </a:rPr>
                          <m:t>5</m:t>
                        </m:r>
                      </m:sup>
                    </m:sSup>
                    <m:r>
                      <a:rPr lang="en-US" sz="2400" b="0" i="1" smtClean="0">
                        <a:solidFill>
                          <a:schemeClr val="accent4">
                            <a:lumMod val="50000"/>
                          </a:schemeClr>
                        </a:solidFill>
                        <a:latin typeface="Cambria Math"/>
                      </a:rPr>
                      <m:t>+1</m:t>
                    </m:r>
                  </m:oMath>
                </a14:m>
                <a:endParaRPr lang="vi-VN" sz="2400">
                  <a:solidFill>
                    <a:schemeClr val="accent4">
                      <a:lumMod val="5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1644" y="1905000"/>
                <a:ext cx="4823756" cy="465833"/>
              </a:xfrm>
              <a:prstGeom prst="rect">
                <a:avLst/>
              </a:prstGeom>
              <a:blipFill rotWithShape="1">
                <a:blip r:embed="rId2"/>
                <a:stretch>
                  <a:fillRect l="-1894" t="-9211" b="-28947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281644" y="2447033"/>
                <a:ext cx="1595565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smtClean="0">
                    <a:solidFill>
                      <a:schemeClr val="accent4">
                        <a:lumMod val="50000"/>
                      </a:schemeClr>
                    </a:solidFill>
                  </a:rPr>
                  <a:t>b)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solidFill>
                          <a:schemeClr val="accent4">
                            <a:lumMod val="50000"/>
                          </a:schemeClr>
                        </a:solidFill>
                        <a:latin typeface="Cambria Math"/>
                      </a:rPr>
                      <m:t>15−2</m:t>
                    </m:r>
                    <m:r>
                      <a:rPr lang="en-US" sz="2400" b="0" i="1" smtClean="0">
                        <a:solidFill>
                          <a:schemeClr val="accent4">
                            <a:lumMod val="50000"/>
                          </a:schemeClr>
                        </a:solidFill>
                        <a:latin typeface="Cambria Math"/>
                      </a:rPr>
                      <m:t>𝑥</m:t>
                    </m:r>
                  </m:oMath>
                </a14:m>
                <a:endParaRPr lang="vi-VN" sz="2400">
                  <a:solidFill>
                    <a:schemeClr val="accent4">
                      <a:lumMod val="5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1644" y="2447033"/>
                <a:ext cx="1595565" cy="461665"/>
              </a:xfrm>
              <a:prstGeom prst="rect">
                <a:avLst/>
              </a:prstGeom>
              <a:blipFill rotWithShape="1">
                <a:blip r:embed="rId3"/>
                <a:stretch>
                  <a:fillRect l="-5725" t="-10526" b="-28947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281644" y="2980433"/>
                <a:ext cx="3089948" cy="46583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smtClean="0">
                    <a:solidFill>
                      <a:schemeClr val="accent4">
                        <a:lumMod val="50000"/>
                      </a:schemeClr>
                    </a:solidFill>
                  </a:rPr>
                  <a:t>c)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solidFill>
                          <a:schemeClr val="accent4">
                            <a:lumMod val="50000"/>
                          </a:schemeClr>
                        </a:solidFill>
                        <a:latin typeface="Cambria Math"/>
                      </a:rPr>
                      <m:t>3</m:t>
                    </m:r>
                    <m:sSup>
                      <m:sSupPr>
                        <m:ctrlPr>
                          <a:rPr lang="en-US" sz="2400" b="0" i="1" smtClean="0">
                            <a:solidFill>
                              <a:schemeClr val="accent4">
                                <a:lumMod val="50000"/>
                              </a:schemeClr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solidFill>
                              <a:schemeClr val="accent4">
                                <a:lumMod val="50000"/>
                              </a:schemeClr>
                            </a:solidFill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en-US" sz="2400" b="0" i="1" smtClean="0">
                            <a:solidFill>
                              <a:schemeClr val="accent4">
                                <a:lumMod val="50000"/>
                              </a:schemeClr>
                            </a:solidFill>
                            <a:latin typeface="Cambria Math"/>
                          </a:rPr>
                          <m:t>5</m:t>
                        </m:r>
                      </m:sup>
                    </m:sSup>
                    <m:r>
                      <a:rPr lang="en-US" sz="2400" b="0" i="1" smtClean="0">
                        <a:solidFill>
                          <a:schemeClr val="accent4">
                            <a:lumMod val="50000"/>
                          </a:schemeClr>
                        </a:solidFill>
                        <a:latin typeface="Cambria Math"/>
                      </a:rPr>
                      <m:t>+</m:t>
                    </m:r>
                    <m:sSup>
                      <m:sSupPr>
                        <m:ctrlPr>
                          <a:rPr lang="en-US" sz="2400" b="0" i="1" smtClean="0">
                            <a:solidFill>
                              <a:schemeClr val="accent4">
                                <a:lumMod val="50000"/>
                              </a:schemeClr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solidFill>
                              <a:schemeClr val="accent4">
                                <a:lumMod val="50000"/>
                              </a:schemeClr>
                            </a:solidFill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en-US" sz="2400" b="0" i="1" smtClean="0">
                            <a:solidFill>
                              <a:schemeClr val="accent4">
                                <a:lumMod val="50000"/>
                              </a:schemeClr>
                            </a:solidFill>
                            <a:latin typeface="Cambria Math"/>
                          </a:rPr>
                          <m:t>3</m:t>
                        </m:r>
                      </m:sup>
                    </m:sSup>
                    <m:r>
                      <a:rPr lang="en-US" sz="2400" b="0" i="1" smtClean="0">
                        <a:solidFill>
                          <a:schemeClr val="accent4">
                            <a:lumMod val="50000"/>
                          </a:schemeClr>
                        </a:solidFill>
                        <a:latin typeface="Cambria Math"/>
                      </a:rPr>
                      <m:t>−3</m:t>
                    </m:r>
                    <m:sSup>
                      <m:sSupPr>
                        <m:ctrlPr>
                          <a:rPr lang="en-US" sz="2400" b="0" i="1" smtClean="0">
                            <a:solidFill>
                              <a:schemeClr val="accent4">
                                <a:lumMod val="50000"/>
                              </a:schemeClr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solidFill>
                              <a:schemeClr val="accent4">
                                <a:lumMod val="50000"/>
                              </a:schemeClr>
                            </a:solidFill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en-US" sz="2400" b="0" i="1" smtClean="0">
                            <a:solidFill>
                              <a:schemeClr val="accent4">
                                <a:lumMod val="50000"/>
                              </a:schemeClr>
                            </a:solidFill>
                            <a:latin typeface="Cambria Math"/>
                          </a:rPr>
                          <m:t>5</m:t>
                        </m:r>
                      </m:sup>
                    </m:sSup>
                    <m:r>
                      <a:rPr lang="en-US" sz="2400" b="0" i="1" smtClean="0">
                        <a:solidFill>
                          <a:schemeClr val="accent4">
                            <a:lumMod val="50000"/>
                          </a:schemeClr>
                        </a:solidFill>
                        <a:latin typeface="Cambria Math"/>
                      </a:rPr>
                      <m:t>+1</m:t>
                    </m:r>
                  </m:oMath>
                </a14:m>
                <a:endParaRPr lang="vi-VN" sz="2400">
                  <a:solidFill>
                    <a:schemeClr val="accent4">
                      <a:lumMod val="5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1644" y="2980433"/>
                <a:ext cx="3089948" cy="465833"/>
              </a:xfrm>
              <a:prstGeom prst="rect">
                <a:avLst/>
              </a:prstGeom>
              <a:blipFill rotWithShape="1">
                <a:blip r:embed="rId4"/>
                <a:stretch>
                  <a:fillRect l="-2959" t="-9211" b="-30263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TextBox 13"/>
          <p:cNvSpPr txBox="1"/>
          <p:nvPr/>
        </p:nvSpPr>
        <p:spPr>
          <a:xfrm>
            <a:off x="281644" y="3513833"/>
            <a:ext cx="79861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smtClean="0">
                <a:solidFill>
                  <a:schemeClr val="accent4">
                    <a:lumMod val="50000"/>
                  </a:schemeClr>
                </a:solidFill>
              </a:rPr>
              <a:t>d) -1</a:t>
            </a:r>
            <a:endParaRPr lang="vi-VN" sz="240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5957823" y="1821597"/>
            <a:ext cx="227177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smtClean="0"/>
              <a:t>-5          5          4</a:t>
            </a:r>
            <a:endParaRPr lang="vi-VN" sz="2400"/>
          </a:p>
        </p:txBody>
      </p:sp>
      <p:sp>
        <p:nvSpPr>
          <p:cNvPr id="16" name="TextBox 15"/>
          <p:cNvSpPr txBox="1"/>
          <p:nvPr/>
        </p:nvSpPr>
        <p:spPr>
          <a:xfrm>
            <a:off x="5957823" y="2416588"/>
            <a:ext cx="237436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smtClean="0"/>
              <a:t>15          -2          1</a:t>
            </a:r>
            <a:endParaRPr lang="vi-VN" sz="2400"/>
          </a:p>
        </p:txBody>
      </p:sp>
      <p:sp>
        <p:nvSpPr>
          <p:cNvPr id="17" name="TextBox 16"/>
          <p:cNvSpPr txBox="1"/>
          <p:nvPr/>
        </p:nvSpPr>
        <p:spPr>
          <a:xfrm>
            <a:off x="6009119" y="2980433"/>
            <a:ext cx="227177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smtClean="0"/>
              <a:t>3          5            1</a:t>
            </a:r>
            <a:endParaRPr lang="vi-VN" sz="2400"/>
          </a:p>
        </p:txBody>
      </p:sp>
      <p:sp>
        <p:nvSpPr>
          <p:cNvPr id="18" name="TextBox 17"/>
          <p:cNvSpPr txBox="1"/>
          <p:nvPr/>
        </p:nvSpPr>
        <p:spPr>
          <a:xfrm>
            <a:off x="5925763" y="3704805"/>
            <a:ext cx="230383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smtClean="0"/>
              <a:t>1           -1          0</a:t>
            </a:r>
            <a:endParaRPr lang="vi-VN" sz="2400"/>
          </a:p>
        </p:txBody>
      </p:sp>
      <p:sp>
        <p:nvSpPr>
          <p:cNvPr id="19" name="Oval 18"/>
          <p:cNvSpPr/>
          <p:nvPr/>
        </p:nvSpPr>
        <p:spPr>
          <a:xfrm>
            <a:off x="6840207" y="1773464"/>
            <a:ext cx="609600" cy="557930"/>
          </a:xfrm>
          <a:prstGeom prst="ellipse">
            <a:avLst/>
          </a:prstGeom>
          <a:noFill/>
          <a:ln w="38100">
            <a:solidFill>
              <a:srgbClr val="FF00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20" name="Oval 19"/>
          <p:cNvSpPr/>
          <p:nvPr/>
        </p:nvSpPr>
        <p:spPr>
          <a:xfrm>
            <a:off x="7924799" y="2370833"/>
            <a:ext cx="609600" cy="557930"/>
          </a:xfrm>
          <a:prstGeom prst="ellipse">
            <a:avLst/>
          </a:prstGeom>
          <a:noFill/>
          <a:ln w="38100">
            <a:solidFill>
              <a:srgbClr val="FF00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21" name="Oval 20"/>
          <p:cNvSpPr/>
          <p:nvPr/>
        </p:nvSpPr>
        <p:spPr>
          <a:xfrm>
            <a:off x="5925763" y="2980433"/>
            <a:ext cx="609600" cy="557930"/>
          </a:xfrm>
          <a:prstGeom prst="ellipse">
            <a:avLst/>
          </a:prstGeom>
          <a:noFill/>
          <a:ln w="38100">
            <a:solidFill>
              <a:srgbClr val="FF00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22" name="Oval 21"/>
          <p:cNvSpPr/>
          <p:nvPr/>
        </p:nvSpPr>
        <p:spPr>
          <a:xfrm>
            <a:off x="7698253" y="3656672"/>
            <a:ext cx="609600" cy="557930"/>
          </a:xfrm>
          <a:prstGeom prst="ellipse">
            <a:avLst/>
          </a:prstGeom>
          <a:noFill/>
          <a:ln w="38100">
            <a:solidFill>
              <a:srgbClr val="FF00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3075427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  <p:bldP spid="20" grpId="0" animBg="1"/>
      <p:bldP spid="21" grpId="0" animBg="1"/>
      <p:bldP spid="22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90600"/>
            <a:ext cx="8229600" cy="1066800"/>
          </a:xfrm>
        </p:spPr>
        <p:txBody>
          <a:bodyPr/>
          <a:lstStyle/>
          <a:p>
            <a:pPr algn="ctr"/>
            <a:r>
              <a:rPr lang="en-US" b="1" smtClean="0">
                <a:latin typeface="+mn-lt"/>
              </a:rPr>
              <a:t>CÔNG VIỆC VỀ NHÀ</a:t>
            </a:r>
            <a:endParaRPr lang="vi-VN" b="1">
              <a:latin typeface="+mn-lt"/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0" y="0"/>
            <a:ext cx="8944688" cy="685800"/>
            <a:chOff x="0" y="0"/>
            <a:chExt cx="8534637" cy="609600"/>
          </a:xfrm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</p:grpSpPr>
        <p:sp>
          <p:nvSpPr>
            <p:cNvPr id="5" name="Chevron 4"/>
            <p:cNvSpPr/>
            <p:nvPr/>
          </p:nvSpPr>
          <p:spPr>
            <a:xfrm>
              <a:off x="7852330" y="0"/>
              <a:ext cx="682307" cy="609600"/>
            </a:xfrm>
            <a:prstGeom prst="chevron">
              <a:avLst/>
            </a:prstGeom>
            <a:solidFill>
              <a:schemeClr val="accent6"/>
            </a:solidFill>
            <a:ln>
              <a:noFill/>
            </a:ln>
            <a:effectLst/>
            <a:sp3d>
              <a:bevelT w="139700" h="139700"/>
            </a:sp3d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>
                <a:solidFill>
                  <a:schemeClr val="tx1"/>
                </a:solidFill>
              </a:endParaRPr>
            </a:p>
          </p:txBody>
        </p:sp>
        <p:sp>
          <p:nvSpPr>
            <p:cNvPr id="6" name="Chevron 5"/>
            <p:cNvSpPr/>
            <p:nvPr/>
          </p:nvSpPr>
          <p:spPr>
            <a:xfrm>
              <a:off x="7561503" y="0"/>
              <a:ext cx="640387" cy="609600"/>
            </a:xfrm>
            <a:prstGeom prst="chevron">
              <a:avLst/>
            </a:prstGeom>
            <a:solidFill>
              <a:schemeClr val="accent1"/>
            </a:solidFill>
            <a:ln>
              <a:noFill/>
            </a:ln>
            <a:effectLst/>
            <a:sp3d>
              <a:bevelT w="139700" h="1397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>
                <a:solidFill>
                  <a:schemeClr val="tx1"/>
                </a:solidFill>
              </a:endParaRPr>
            </a:p>
          </p:txBody>
        </p:sp>
        <p:sp>
          <p:nvSpPr>
            <p:cNvPr id="7" name="Pentagon 6"/>
            <p:cNvSpPr/>
            <p:nvPr/>
          </p:nvSpPr>
          <p:spPr>
            <a:xfrm>
              <a:off x="0" y="0"/>
              <a:ext cx="7924800" cy="609600"/>
            </a:xfrm>
            <a:prstGeom prst="homePlate">
              <a:avLst/>
            </a:prstGeom>
            <a:solidFill>
              <a:schemeClr val="accent4">
                <a:lumMod val="75000"/>
              </a:schemeClr>
            </a:solidFill>
            <a:ln>
              <a:noFill/>
            </a:ln>
            <a:effectLst/>
            <a:sp3d>
              <a:bevelT w="139700" h="139700"/>
            </a:sp3d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vi-VN" sz="2400" smtClean="0">
                  <a:latin typeface="+mj-lt"/>
                </a:rPr>
                <a:t>§</a:t>
              </a:r>
              <a:r>
                <a:rPr lang="en-US" sz="2400" smtClean="0">
                  <a:latin typeface="Georgia" pitchFamily="18" charset="0"/>
                </a:rPr>
                <a:t>7. ĐA THỨC MỘT BIẾN</a:t>
              </a:r>
              <a:endParaRPr lang="vi-VN" sz="2400">
                <a:latin typeface="+mj-lt"/>
              </a:endParaRPr>
            </a:p>
          </p:txBody>
        </p:sp>
      </p:grpSp>
      <p:sp>
        <p:nvSpPr>
          <p:cNvPr id="8" name="Rounded Rectangle 7"/>
          <p:cNvSpPr/>
          <p:nvPr/>
        </p:nvSpPr>
        <p:spPr>
          <a:xfrm>
            <a:off x="609600" y="2209800"/>
            <a:ext cx="8153400" cy="2209800"/>
          </a:xfrm>
          <a:prstGeom prst="round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 algn="just">
              <a:buFontTx/>
              <a:buChar char="-"/>
            </a:pPr>
            <a:r>
              <a:rPr lang="en-US" sz="2400" smtClean="0"/>
              <a:t>Ôn kĩ bài: thu gọn đa thức, sắp xếp, tìm hệ số, bậc của đa thức.</a:t>
            </a:r>
          </a:p>
          <a:p>
            <a:pPr marL="285750" indent="-285750" algn="just">
              <a:buFontTx/>
              <a:buChar char="-"/>
            </a:pPr>
            <a:r>
              <a:rPr lang="en-US" sz="2400" smtClean="0"/>
              <a:t>Làm bài tập 39, 40, 41. 42 (SGK/43)</a:t>
            </a:r>
          </a:p>
          <a:p>
            <a:pPr marL="285750" indent="-285750" algn="just">
              <a:buFontTx/>
              <a:buChar char="-"/>
            </a:pPr>
            <a:r>
              <a:rPr lang="en-US" sz="2400" smtClean="0"/>
              <a:t>Xem trước bài “Cộng trừa đa thức một biến”</a:t>
            </a:r>
            <a:endParaRPr lang="vi-VN" sz="2400"/>
          </a:p>
        </p:txBody>
      </p:sp>
    </p:spTree>
    <p:extLst>
      <p:ext uri="{BB962C8B-B14F-4D97-AF65-F5344CB8AC3E}">
        <p14:creationId xmlns:p14="http://schemas.microsoft.com/office/powerpoint/2010/main" val="31766764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vi-VN"/>
          </a:p>
        </p:txBody>
      </p:sp>
      <p:grpSp>
        <p:nvGrpSpPr>
          <p:cNvPr id="4" name="Group 3"/>
          <p:cNvGrpSpPr/>
          <p:nvPr/>
        </p:nvGrpSpPr>
        <p:grpSpPr>
          <a:xfrm>
            <a:off x="0" y="0"/>
            <a:ext cx="8944688" cy="685800"/>
            <a:chOff x="0" y="0"/>
            <a:chExt cx="8534637" cy="609600"/>
          </a:xfrm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</p:grpSpPr>
        <p:sp>
          <p:nvSpPr>
            <p:cNvPr id="5" name="Chevron 4"/>
            <p:cNvSpPr/>
            <p:nvPr/>
          </p:nvSpPr>
          <p:spPr>
            <a:xfrm>
              <a:off x="7852330" y="0"/>
              <a:ext cx="682307" cy="609600"/>
            </a:xfrm>
            <a:prstGeom prst="chevron">
              <a:avLst/>
            </a:prstGeom>
            <a:solidFill>
              <a:schemeClr val="accent6"/>
            </a:solidFill>
            <a:ln>
              <a:noFill/>
            </a:ln>
            <a:effectLst/>
            <a:sp3d>
              <a:bevelT w="139700" h="139700"/>
            </a:sp3d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>
                <a:solidFill>
                  <a:schemeClr val="tx1"/>
                </a:solidFill>
              </a:endParaRPr>
            </a:p>
          </p:txBody>
        </p:sp>
        <p:sp>
          <p:nvSpPr>
            <p:cNvPr id="6" name="Chevron 5"/>
            <p:cNvSpPr/>
            <p:nvPr/>
          </p:nvSpPr>
          <p:spPr>
            <a:xfrm>
              <a:off x="7561503" y="0"/>
              <a:ext cx="640387" cy="609600"/>
            </a:xfrm>
            <a:prstGeom prst="chevron">
              <a:avLst/>
            </a:prstGeom>
            <a:solidFill>
              <a:schemeClr val="accent1"/>
            </a:solidFill>
            <a:ln>
              <a:noFill/>
            </a:ln>
            <a:effectLst/>
            <a:sp3d>
              <a:bevelT w="139700" h="1397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>
                <a:solidFill>
                  <a:schemeClr val="tx1"/>
                </a:solidFill>
              </a:endParaRPr>
            </a:p>
          </p:txBody>
        </p:sp>
        <p:sp>
          <p:nvSpPr>
            <p:cNvPr id="7" name="Pentagon 6"/>
            <p:cNvSpPr/>
            <p:nvPr/>
          </p:nvSpPr>
          <p:spPr>
            <a:xfrm>
              <a:off x="0" y="0"/>
              <a:ext cx="7924800" cy="609600"/>
            </a:xfrm>
            <a:prstGeom prst="homePlate">
              <a:avLst/>
            </a:prstGeom>
            <a:solidFill>
              <a:schemeClr val="accent4">
                <a:lumMod val="75000"/>
              </a:schemeClr>
            </a:solidFill>
            <a:ln>
              <a:noFill/>
            </a:ln>
            <a:effectLst/>
            <a:sp3d>
              <a:bevelT w="139700" h="139700"/>
            </a:sp3d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vi-VN" sz="2400" smtClean="0">
                  <a:latin typeface="+mj-lt"/>
                </a:rPr>
                <a:t>§</a:t>
              </a:r>
              <a:r>
                <a:rPr lang="en-US" sz="2400" smtClean="0">
                  <a:latin typeface="Georgia" pitchFamily="18" charset="0"/>
                </a:rPr>
                <a:t>7. ĐA THỨC MỘT BIẾN</a:t>
              </a:r>
              <a:endParaRPr lang="vi-VN" sz="2400">
                <a:latin typeface="+mj-lt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7941804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2"/>
          <p:cNvSpPr>
            <a:spLocks noChangeShapeType="1"/>
          </p:cNvSpPr>
          <p:nvPr/>
        </p:nvSpPr>
        <p:spPr bwMode="auto">
          <a:xfrm>
            <a:off x="3962400" y="3901051"/>
            <a:ext cx="0" cy="685800"/>
          </a:xfrm>
          <a:prstGeom prst="line">
            <a:avLst/>
          </a:prstGeom>
          <a:noFill/>
          <a:ln w="38100">
            <a:solidFill>
              <a:srgbClr val="00B05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 sz="2400">
              <a:latin typeface="+mj-lt"/>
            </a:endParaRPr>
          </a:p>
        </p:txBody>
      </p:sp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2971800" y="4546937"/>
            <a:ext cx="2341563" cy="1015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400">
                <a:solidFill>
                  <a:srgbClr val="7030A0"/>
                </a:solidFill>
                <a:latin typeface="Georgia" pitchFamily="18" charset="0"/>
              </a:rPr>
              <a:t>Đơn thức chỉ</a:t>
            </a:r>
          </a:p>
          <a:p>
            <a:pPr eaLnBrk="1" hangingPunct="1">
              <a:spcBef>
                <a:spcPct val="50000"/>
              </a:spcBef>
            </a:pPr>
            <a:r>
              <a:rPr lang="en-US" sz="2400">
                <a:solidFill>
                  <a:srgbClr val="7030A0"/>
                </a:solidFill>
                <a:latin typeface="Georgia" pitchFamily="18" charset="0"/>
              </a:rPr>
              <a:t>có một biến x</a:t>
            </a:r>
          </a:p>
        </p:txBody>
      </p:sp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5348287" y="4546937"/>
            <a:ext cx="2424113" cy="1015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400">
                <a:solidFill>
                  <a:srgbClr val="7030A0"/>
                </a:solidFill>
                <a:latin typeface="Georgia" pitchFamily="18" charset="0"/>
              </a:rPr>
              <a:t>Đơn thức chỉ</a:t>
            </a:r>
          </a:p>
          <a:p>
            <a:pPr eaLnBrk="1" hangingPunct="1">
              <a:spcBef>
                <a:spcPct val="50000"/>
              </a:spcBef>
            </a:pPr>
            <a:r>
              <a:rPr lang="en-US" sz="2400">
                <a:solidFill>
                  <a:srgbClr val="7030A0"/>
                </a:solidFill>
                <a:latin typeface="Georgia" pitchFamily="18" charset="0"/>
              </a:rPr>
              <a:t>có một biến x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609600" y="838200"/>
            <a:ext cx="32766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400" b="1">
                <a:solidFill>
                  <a:srgbClr val="002060"/>
                </a:solidFill>
                <a:latin typeface="Georgia" pitchFamily="18" charset="0"/>
              </a:rPr>
              <a:t>Xét đa thức</a:t>
            </a:r>
            <a:r>
              <a:rPr lang="en-US" sz="2400">
                <a:solidFill>
                  <a:srgbClr val="002060"/>
                </a:solidFill>
                <a:latin typeface="Georgia" pitchFamily="18" charset="0"/>
              </a:rPr>
              <a:t>:</a:t>
            </a:r>
          </a:p>
        </p:txBody>
      </p:sp>
      <p:sp>
        <p:nvSpPr>
          <p:cNvPr id="9" name="AutoShape 8"/>
          <p:cNvSpPr>
            <a:spLocks/>
          </p:cNvSpPr>
          <p:nvPr/>
        </p:nvSpPr>
        <p:spPr bwMode="auto">
          <a:xfrm rot="16200000">
            <a:off x="5046663" y="641926"/>
            <a:ext cx="533400" cy="4064000"/>
          </a:xfrm>
          <a:prstGeom prst="rightBrace">
            <a:avLst>
              <a:gd name="adj1" fmla="val 63492"/>
              <a:gd name="adj2" fmla="val 47833"/>
            </a:avLst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none" anchor="ctr"/>
          <a:lstStyle/>
          <a:p>
            <a:pPr algn="ctr" eaLnBrk="1" hangingPunct="1"/>
            <a:endParaRPr lang="vi-VN" sz="2400">
              <a:solidFill>
                <a:srgbClr val="3366FF"/>
              </a:solidFill>
              <a:latin typeface="+mj-lt"/>
            </a:endParaRPr>
          </a:p>
        </p:txBody>
      </p:sp>
      <p:sp>
        <p:nvSpPr>
          <p:cNvPr id="10" name="Text Box 9"/>
          <p:cNvSpPr txBox="1">
            <a:spLocks noChangeArrowheads="1"/>
          </p:cNvSpPr>
          <p:nvPr/>
        </p:nvSpPr>
        <p:spPr bwMode="auto">
          <a:xfrm>
            <a:off x="3877293" y="1219200"/>
            <a:ext cx="2980707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2400" b="1">
                <a:solidFill>
                  <a:srgbClr val="3366FF"/>
                </a:solidFill>
                <a:latin typeface="Georgia" pitchFamily="18" charset="0"/>
              </a:rPr>
              <a:t>Đa thức một biến</a:t>
            </a:r>
          </a:p>
        </p:txBody>
      </p:sp>
      <p:sp>
        <p:nvSpPr>
          <p:cNvPr id="11" name="Line 10"/>
          <p:cNvSpPr>
            <a:spLocks noChangeShapeType="1"/>
          </p:cNvSpPr>
          <p:nvPr/>
        </p:nvSpPr>
        <p:spPr bwMode="auto">
          <a:xfrm flipV="1">
            <a:off x="5224153" y="1676400"/>
            <a:ext cx="0" cy="609600"/>
          </a:xfrm>
          <a:prstGeom prst="line">
            <a:avLst/>
          </a:prstGeom>
          <a:noFill/>
          <a:ln w="38100">
            <a:solidFill>
              <a:srgbClr val="3366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 sz="2400">
              <a:latin typeface="+mj-lt"/>
            </a:endParaRPr>
          </a:p>
        </p:txBody>
      </p:sp>
      <p:sp>
        <p:nvSpPr>
          <p:cNvPr id="12" name="Rectangle 6"/>
          <p:cNvSpPr>
            <a:spLocks noChangeArrowheads="1"/>
          </p:cNvSpPr>
          <p:nvPr/>
        </p:nvSpPr>
        <p:spPr bwMode="auto">
          <a:xfrm>
            <a:off x="1219200" y="2743200"/>
            <a:ext cx="6292850" cy="13234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 eaLnBrk="1" hangingPunct="1"/>
            <a:r>
              <a:rPr lang="en-US" sz="8000" b="1" i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P =  </a:t>
            </a:r>
            <a:r>
              <a:rPr lang="en-US" sz="8000" b="1" i="1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2x</a:t>
            </a:r>
            <a:r>
              <a:rPr lang="en-US" sz="8000" b="1" i="1" baseline="30000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8000" b="1" i="1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+ 3x</a:t>
            </a:r>
            <a:r>
              <a:rPr lang="en-US" sz="8000" b="1" i="1" baseline="30000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8000" b="1" i="1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sz="8000" b="1" i="1">
              <a:solidFill>
                <a:srgbClr val="FF006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Line 2"/>
          <p:cNvSpPr>
            <a:spLocks noChangeShapeType="1"/>
          </p:cNvSpPr>
          <p:nvPr/>
        </p:nvSpPr>
        <p:spPr bwMode="auto">
          <a:xfrm>
            <a:off x="6259399" y="3866916"/>
            <a:ext cx="0" cy="685800"/>
          </a:xfrm>
          <a:prstGeom prst="line">
            <a:avLst/>
          </a:prstGeom>
          <a:noFill/>
          <a:ln w="38100">
            <a:solidFill>
              <a:srgbClr val="00B05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 sz="240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0911754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  <p:bldP spid="6" grpId="0"/>
      <p:bldP spid="9" grpId="0" animBg="1"/>
      <p:bldP spid="10" grpId="0"/>
      <p:bldP spid="11" grpId="0" animBg="1"/>
      <p:bldP spid="1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895600"/>
            <a:ext cx="8229600" cy="1143000"/>
          </a:xfrm>
        </p:spPr>
        <p:txBody>
          <a:bodyPr>
            <a:normAutofit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r>
              <a:rPr lang="vi-VN" sz="3200" b="1" smtClean="0">
                <a:ln w="10541" cmpd="sng">
                  <a:solidFill>
                    <a:srgbClr val="002060"/>
                  </a:solidFill>
                  <a:prstDash val="solid"/>
                </a:ln>
                <a:solidFill>
                  <a:srgbClr val="002060"/>
                </a:solidFill>
              </a:rPr>
              <a:t>§</a:t>
            </a:r>
            <a:r>
              <a:rPr lang="en-US" sz="3200" b="1" smtClean="0">
                <a:ln w="10541" cmpd="sng">
                  <a:solidFill>
                    <a:srgbClr val="002060"/>
                  </a:solidFill>
                  <a:prstDash val="solid"/>
                </a:ln>
                <a:solidFill>
                  <a:srgbClr val="002060"/>
                </a:solidFill>
                <a:latin typeface="Georgia" pitchFamily="18" charset="0"/>
              </a:rPr>
              <a:t>7. ĐA THỨC MỘT BIẾN </a:t>
            </a:r>
            <a:endParaRPr lang="vi-VN" sz="3200" b="1">
              <a:ln w="10541" cmpd="sng">
                <a:solidFill>
                  <a:srgbClr val="002060"/>
                </a:solidFill>
                <a:prstDash val="solid"/>
              </a:ln>
              <a:solidFill>
                <a:srgbClr val="002060"/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29400" y="1013911"/>
            <a:ext cx="1762125" cy="5100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76109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912" y="762000"/>
            <a:ext cx="8944688" cy="5943600"/>
          </a:xfrm>
        </p:spPr>
        <p:txBody>
          <a:bodyPr>
            <a:normAutofit/>
          </a:bodyPr>
          <a:lstStyle/>
          <a:p>
            <a:pPr marL="624078" indent="-514350">
              <a:buAutoNum type="arabicPeriod"/>
            </a:pPr>
            <a:r>
              <a:rPr lang="en-US" smtClean="0">
                <a:solidFill>
                  <a:srgbClr val="002060"/>
                </a:solidFill>
              </a:rPr>
              <a:t>Đa thức một biến</a:t>
            </a:r>
          </a:p>
        </p:txBody>
      </p:sp>
      <p:grpSp>
        <p:nvGrpSpPr>
          <p:cNvPr id="4" name="Group 3"/>
          <p:cNvGrpSpPr/>
          <p:nvPr/>
        </p:nvGrpSpPr>
        <p:grpSpPr>
          <a:xfrm>
            <a:off x="0" y="0"/>
            <a:ext cx="8944688" cy="685800"/>
            <a:chOff x="0" y="0"/>
            <a:chExt cx="8534637" cy="609600"/>
          </a:xfrm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</p:grpSpPr>
        <p:sp>
          <p:nvSpPr>
            <p:cNvPr id="5" name="Chevron 4"/>
            <p:cNvSpPr/>
            <p:nvPr/>
          </p:nvSpPr>
          <p:spPr>
            <a:xfrm>
              <a:off x="7852330" y="0"/>
              <a:ext cx="682307" cy="609600"/>
            </a:xfrm>
            <a:prstGeom prst="chevron">
              <a:avLst/>
            </a:prstGeom>
            <a:solidFill>
              <a:schemeClr val="accent6"/>
            </a:solidFill>
            <a:ln>
              <a:noFill/>
            </a:ln>
            <a:effectLst/>
            <a:sp3d>
              <a:bevelT w="139700" h="139700"/>
            </a:sp3d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>
                <a:solidFill>
                  <a:schemeClr val="tx1"/>
                </a:solidFill>
              </a:endParaRPr>
            </a:p>
          </p:txBody>
        </p:sp>
        <p:sp>
          <p:nvSpPr>
            <p:cNvPr id="6" name="Chevron 5"/>
            <p:cNvSpPr/>
            <p:nvPr/>
          </p:nvSpPr>
          <p:spPr>
            <a:xfrm>
              <a:off x="7561503" y="0"/>
              <a:ext cx="640387" cy="609600"/>
            </a:xfrm>
            <a:prstGeom prst="chevron">
              <a:avLst/>
            </a:prstGeom>
            <a:solidFill>
              <a:schemeClr val="accent1"/>
            </a:solidFill>
            <a:ln>
              <a:noFill/>
            </a:ln>
            <a:effectLst/>
            <a:sp3d>
              <a:bevelT w="139700" h="1397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>
                <a:solidFill>
                  <a:schemeClr val="tx1"/>
                </a:solidFill>
              </a:endParaRPr>
            </a:p>
          </p:txBody>
        </p:sp>
        <p:sp>
          <p:nvSpPr>
            <p:cNvPr id="7" name="Pentagon 6"/>
            <p:cNvSpPr/>
            <p:nvPr/>
          </p:nvSpPr>
          <p:spPr>
            <a:xfrm>
              <a:off x="0" y="0"/>
              <a:ext cx="7924800" cy="609600"/>
            </a:xfrm>
            <a:prstGeom prst="homePlate">
              <a:avLst/>
            </a:prstGeom>
            <a:solidFill>
              <a:schemeClr val="accent4">
                <a:lumMod val="75000"/>
              </a:schemeClr>
            </a:solidFill>
            <a:ln>
              <a:noFill/>
            </a:ln>
            <a:effectLst/>
            <a:sp3d>
              <a:bevelT w="139700" h="139700"/>
            </a:sp3d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vi-VN" sz="2400" smtClean="0">
                  <a:latin typeface="+mj-lt"/>
                </a:rPr>
                <a:t>§</a:t>
              </a:r>
              <a:r>
                <a:rPr lang="en-US" sz="2400" smtClean="0">
                  <a:latin typeface="Georgia" pitchFamily="18" charset="0"/>
                </a:rPr>
                <a:t>7. ĐA THỨC MỘT BIẾN</a:t>
              </a:r>
              <a:endParaRPr lang="vi-VN" sz="2400">
                <a:latin typeface="+mj-lt"/>
              </a:endParaRPr>
            </a:p>
          </p:txBody>
        </p:sp>
      </p:grpSp>
      <p:grpSp>
        <p:nvGrpSpPr>
          <p:cNvPr id="16" name="Group 15"/>
          <p:cNvGrpSpPr/>
          <p:nvPr/>
        </p:nvGrpSpPr>
        <p:grpSpPr>
          <a:xfrm>
            <a:off x="762000" y="902461"/>
            <a:ext cx="7661314" cy="5726939"/>
            <a:chOff x="817543" y="978661"/>
            <a:chExt cx="7661314" cy="5726939"/>
          </a:xfrm>
        </p:grpSpPr>
        <p:grpSp>
          <p:nvGrpSpPr>
            <p:cNvPr id="10" name="Group 9"/>
            <p:cNvGrpSpPr/>
            <p:nvPr/>
          </p:nvGrpSpPr>
          <p:grpSpPr>
            <a:xfrm>
              <a:off x="2133600" y="978661"/>
              <a:ext cx="4827633" cy="3059939"/>
              <a:chOff x="2144328" y="1031205"/>
              <a:chExt cx="4827633" cy="3059939"/>
            </a:xfrm>
          </p:grpSpPr>
          <p:pic>
            <p:nvPicPr>
              <p:cNvPr id="8" name="Picture 7"/>
              <p:cNvPicPr>
                <a:picLocks noChangeAspect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144328" y="1031205"/>
                <a:ext cx="4827633" cy="3059939"/>
              </a:xfrm>
              <a:prstGeom prst="rect">
                <a:avLst/>
              </a:prstGeom>
            </p:spPr>
          </p:pic>
          <p:sp>
            <p:nvSpPr>
              <p:cNvPr id="9" name="TextBox 8"/>
              <p:cNvSpPr txBox="1"/>
              <p:nvPr/>
            </p:nvSpPr>
            <p:spPr>
              <a:xfrm>
                <a:off x="2850785" y="2330341"/>
                <a:ext cx="3414717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b="1" smtClean="0">
                    <a:solidFill>
                      <a:schemeClr val="bg1"/>
                    </a:solidFill>
                  </a:rPr>
                  <a:t>HOẠT ĐỘNG NHÓM</a:t>
                </a:r>
                <a:endParaRPr lang="vi-VN" sz="2400" b="1">
                  <a:solidFill>
                    <a:schemeClr val="bg1"/>
                  </a:solidFill>
                </a:endParaRPr>
              </a:p>
            </p:txBody>
          </p:sp>
        </p:grpSp>
        <p:sp>
          <p:nvSpPr>
            <p:cNvPr id="11" name="Line Callout 2 10"/>
            <p:cNvSpPr/>
            <p:nvPr/>
          </p:nvSpPr>
          <p:spPr>
            <a:xfrm>
              <a:off x="817543" y="4267200"/>
              <a:ext cx="3525857" cy="1066800"/>
            </a:xfrm>
            <a:prstGeom prst="borderCallout2">
              <a:avLst>
                <a:gd name="adj1" fmla="val 21347"/>
                <a:gd name="adj2" fmla="val -7547"/>
                <a:gd name="adj3" fmla="val 18750"/>
                <a:gd name="adj4" fmla="val -16667"/>
                <a:gd name="adj5" fmla="val -109578"/>
                <a:gd name="adj6" fmla="val 55105"/>
              </a:avLst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b="1" i="1" smtClean="0"/>
                <a:t>Nhóm 1: Viết đa thức A chỉ có biến x</a:t>
              </a:r>
              <a:endParaRPr lang="vi-VN" sz="2000" b="1" i="1"/>
            </a:p>
          </p:txBody>
        </p:sp>
        <p:sp>
          <p:nvSpPr>
            <p:cNvPr id="13" name="Line Callout 2 12"/>
            <p:cNvSpPr/>
            <p:nvPr/>
          </p:nvSpPr>
          <p:spPr>
            <a:xfrm>
              <a:off x="4953000" y="4267200"/>
              <a:ext cx="3525857" cy="1066800"/>
            </a:xfrm>
            <a:prstGeom prst="borderCallout2">
              <a:avLst>
                <a:gd name="adj1" fmla="val 20049"/>
                <a:gd name="adj2" fmla="val 101691"/>
                <a:gd name="adj3" fmla="val 18750"/>
                <a:gd name="adj4" fmla="val 114183"/>
                <a:gd name="adj5" fmla="val -122565"/>
                <a:gd name="adj6" fmla="val 37422"/>
              </a:avLst>
            </a:prstGeom>
          </p:spPr>
          <p:style>
            <a:lnRef idx="1">
              <a:schemeClr val="accent4"/>
            </a:lnRef>
            <a:fillRef idx="3">
              <a:schemeClr val="accent4"/>
            </a:fillRef>
            <a:effectRef idx="2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b="1" i="1" smtClean="0"/>
                <a:t>Nhóm 3: Viết đa thức C chỉ có biến z</a:t>
              </a:r>
              <a:endParaRPr lang="vi-VN" sz="2000" b="1" i="1"/>
            </a:p>
          </p:txBody>
        </p:sp>
        <p:sp>
          <p:nvSpPr>
            <p:cNvPr id="14" name="Line Callout 1 13"/>
            <p:cNvSpPr/>
            <p:nvPr/>
          </p:nvSpPr>
          <p:spPr>
            <a:xfrm rot="5400000">
              <a:off x="4104471" y="4256872"/>
              <a:ext cx="1066800" cy="3525857"/>
            </a:xfrm>
            <a:prstGeom prst="borderCallout1">
              <a:avLst>
                <a:gd name="adj1" fmla="val 49792"/>
                <a:gd name="adj2" fmla="val -541"/>
                <a:gd name="adj3" fmla="val 49629"/>
                <a:gd name="adj4" fmla="val -144827"/>
              </a:avLst>
            </a:prstGeom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2874942" y="5720715"/>
              <a:ext cx="3525858" cy="98488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b="1" i="1">
                  <a:solidFill>
                    <a:schemeClr val="bg1"/>
                  </a:solidFill>
                </a:rPr>
                <a:t>Nhóm 2: </a:t>
              </a:r>
              <a:r>
                <a:rPr lang="en-US" sz="2000" b="1" i="1" smtClean="0">
                  <a:solidFill>
                    <a:schemeClr val="bg1"/>
                  </a:solidFill>
                </a:rPr>
                <a:t>Viết đa thức B </a:t>
              </a:r>
              <a:r>
                <a:rPr lang="en-US" sz="2000" b="1" i="1">
                  <a:solidFill>
                    <a:schemeClr val="bg1"/>
                  </a:solidFill>
                </a:rPr>
                <a:t>chỉ có biến y</a:t>
              </a:r>
              <a:endParaRPr lang="vi-VN" sz="2000" b="1" i="1">
                <a:solidFill>
                  <a:schemeClr val="bg1"/>
                </a:solidFill>
              </a:endParaRPr>
            </a:p>
            <a:p>
              <a:endParaRPr lang="vi-VN"/>
            </a:p>
          </p:txBody>
        </p:sp>
      </p:grpSp>
      <p:sp>
        <p:nvSpPr>
          <p:cNvPr id="17" name="TextBox 16"/>
          <p:cNvSpPr txBox="1"/>
          <p:nvPr/>
        </p:nvSpPr>
        <p:spPr>
          <a:xfrm>
            <a:off x="76200" y="1226403"/>
            <a:ext cx="905024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Tx/>
              <a:buChar char="-"/>
            </a:pPr>
            <a:r>
              <a:rPr lang="en-US" sz="2400" i="1" smtClean="0">
                <a:solidFill>
                  <a:srgbClr val="002060"/>
                </a:solidFill>
              </a:rPr>
              <a:t>Khái niệm:</a:t>
            </a:r>
          </a:p>
          <a:p>
            <a:pPr algn="just"/>
            <a:r>
              <a:rPr lang="en-US" sz="2400" b="1" smtClean="0">
                <a:solidFill>
                  <a:srgbClr val="FF0066"/>
                </a:solidFill>
              </a:rPr>
              <a:t>Đa thức một biến</a:t>
            </a:r>
            <a:r>
              <a:rPr lang="en-US" sz="2400" smtClean="0">
                <a:solidFill>
                  <a:srgbClr val="002060"/>
                </a:solidFill>
              </a:rPr>
              <a:t> là tổng của những đơn thức của cùng một biến. 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76200" y="2129135"/>
            <a:ext cx="577754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smtClean="0">
                <a:solidFill>
                  <a:srgbClr val="002060"/>
                </a:solidFill>
              </a:rPr>
              <a:t>- Mỗi số được coi là một đa thức một biến </a:t>
            </a:r>
            <a:endParaRPr lang="vi-VN" sz="2400">
              <a:solidFill>
                <a:srgbClr val="002060"/>
              </a:solidFill>
            </a:endParaRPr>
          </a:p>
        </p:txBody>
      </p:sp>
      <p:sp>
        <p:nvSpPr>
          <p:cNvPr id="19" name="Left Arrow 18">
            <a:hlinkClick r:id="rId3" action="ppaction://hlinksldjump"/>
          </p:cNvPr>
          <p:cNvSpPr/>
          <p:nvPr/>
        </p:nvSpPr>
        <p:spPr>
          <a:xfrm>
            <a:off x="8472846" y="6096000"/>
            <a:ext cx="518754" cy="685800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21" name="Rectangle 20"/>
          <p:cNvSpPr/>
          <p:nvPr/>
        </p:nvSpPr>
        <p:spPr>
          <a:xfrm>
            <a:off x="228600" y="2667000"/>
            <a:ext cx="533400" cy="533400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smtClean="0">
                <a:latin typeface="Times New Roman" pitchFamily="18" charset="0"/>
                <a:cs typeface="Times New Roman" pitchFamily="18" charset="0"/>
              </a:rPr>
              <a:t>?</a:t>
            </a:r>
            <a:endParaRPr lang="vi-VN" sz="24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762000" y="2738735"/>
            <a:ext cx="770595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smtClean="0">
                <a:solidFill>
                  <a:srgbClr val="002060"/>
                </a:solidFill>
              </a:rPr>
              <a:t>Trong các đa thức sau đa thức nào là đa thức một biến:</a:t>
            </a:r>
            <a:endParaRPr lang="vi-VN" sz="2400" i="1">
              <a:solidFill>
                <a:srgbClr val="00206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/>
              <p:cNvSpPr txBox="1"/>
              <p:nvPr/>
            </p:nvSpPr>
            <p:spPr>
              <a:xfrm>
                <a:off x="1085996" y="3200400"/>
                <a:ext cx="1878976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vi-VN" sz="2400" i="1" smtClean="0">
                              <a:solidFill>
                                <a:srgbClr val="002060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vi-VN" sz="2400" b="0" i="1" smtClean="0">
                              <a:solidFill>
                                <a:srgbClr val="002060"/>
                              </a:solidFill>
                              <a:latin typeface="Cambria Math"/>
                            </a:rPr>
                            <m:t>𝐴</m:t>
                          </m:r>
                          <m:r>
                            <a:rPr lang="vi-VN" sz="2400" b="0" i="1" smtClean="0">
                              <a:solidFill>
                                <a:srgbClr val="002060"/>
                              </a:solidFill>
                              <a:latin typeface="Cambria Math"/>
                            </a:rPr>
                            <m:t>.     </m:t>
                          </m:r>
                          <m:r>
                            <a:rPr lang="vi-VN" sz="2400" b="0" i="1" smtClean="0">
                              <a:solidFill>
                                <a:srgbClr val="002060"/>
                              </a:solidFill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vi-VN" sz="2400" b="0" i="1" smtClean="0">
                              <a:solidFill>
                                <a:srgbClr val="002060"/>
                              </a:solidFill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vi-VN" sz="2400" b="0" i="1" smtClean="0">
                          <a:solidFill>
                            <a:srgbClr val="002060"/>
                          </a:solidFill>
                          <a:latin typeface="Cambria Math"/>
                        </a:rPr>
                        <m:t>+2</m:t>
                      </m:r>
                      <m:r>
                        <a:rPr lang="vi-VN" sz="2400" b="0" i="1" smtClean="0">
                          <a:solidFill>
                            <a:srgbClr val="002060"/>
                          </a:solidFill>
                          <a:latin typeface="Cambria Math"/>
                        </a:rPr>
                        <m:t>𝑦</m:t>
                      </m:r>
                    </m:oMath>
                  </m:oMathPara>
                </a14:m>
                <a:endParaRPr lang="vi-VN" sz="240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23" name="TextBox 2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85996" y="3200400"/>
                <a:ext cx="1878976" cy="461665"/>
              </a:xfrm>
              <a:prstGeom prst="rect">
                <a:avLst/>
              </a:prstGeom>
              <a:blipFill rotWithShape="1">
                <a:blip r:embed="rId4"/>
                <a:stretch>
                  <a:fillRect r="-325" b="-17105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/>
              <p:cNvSpPr txBox="1"/>
              <p:nvPr/>
            </p:nvSpPr>
            <p:spPr>
              <a:xfrm>
                <a:off x="1085996" y="3662065"/>
                <a:ext cx="2056589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vi-VN" sz="2400" i="1" smtClean="0">
                              <a:solidFill>
                                <a:srgbClr val="002060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vi-VN" sz="2400" b="0" i="1" smtClean="0">
                              <a:solidFill>
                                <a:srgbClr val="002060"/>
                              </a:solidFill>
                              <a:latin typeface="Cambria Math"/>
                            </a:rPr>
                            <m:t>𝐵</m:t>
                          </m:r>
                          <m:r>
                            <a:rPr lang="vi-VN" sz="2400" b="0" i="1" smtClean="0">
                              <a:solidFill>
                                <a:srgbClr val="002060"/>
                              </a:solidFill>
                              <a:latin typeface="Cambria Math"/>
                            </a:rPr>
                            <m:t>.     5</m:t>
                          </m:r>
                          <m:r>
                            <a:rPr lang="vi-VN" sz="2400" b="0" i="1" smtClean="0">
                              <a:solidFill>
                                <a:srgbClr val="002060"/>
                              </a:solidFill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vi-VN" sz="2400" b="0" i="1" smtClean="0">
                              <a:solidFill>
                                <a:srgbClr val="002060"/>
                              </a:solidFill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vi-VN" sz="2400" b="0" i="1" smtClean="0">
                          <a:solidFill>
                            <a:srgbClr val="002060"/>
                          </a:solidFill>
                          <a:latin typeface="Cambria Math"/>
                        </a:rPr>
                        <m:t>+3</m:t>
                      </m:r>
                      <m:r>
                        <a:rPr lang="vi-VN" sz="2400" b="0" i="1" smtClean="0">
                          <a:solidFill>
                            <a:srgbClr val="002060"/>
                          </a:solidFill>
                          <a:latin typeface="Cambria Math"/>
                        </a:rPr>
                        <m:t>𝑥</m:t>
                      </m:r>
                    </m:oMath>
                  </m:oMathPara>
                </a14:m>
                <a:endParaRPr lang="vi-VN" sz="240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24" name="TextBox 2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85996" y="3662065"/>
                <a:ext cx="2056589" cy="461665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24"/>
              <p:cNvSpPr txBox="1"/>
              <p:nvPr/>
            </p:nvSpPr>
            <p:spPr>
              <a:xfrm>
                <a:off x="1085996" y="4123730"/>
                <a:ext cx="2455800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vi-VN" sz="2400" b="0" i="1" smtClean="0">
                          <a:solidFill>
                            <a:srgbClr val="002060"/>
                          </a:solidFill>
                          <a:latin typeface="Cambria Math"/>
                        </a:rPr>
                        <m:t>𝐶</m:t>
                      </m:r>
                      <m:r>
                        <a:rPr lang="vi-VN" sz="2400" b="0" i="1" smtClean="0">
                          <a:solidFill>
                            <a:srgbClr val="002060"/>
                          </a:solidFill>
                          <a:latin typeface="Cambria Math"/>
                        </a:rPr>
                        <m:t>.     2</m:t>
                      </m:r>
                      <m:sSup>
                        <m:sSupPr>
                          <m:ctrlPr>
                            <a:rPr lang="vi-VN" sz="2400" b="0" i="1" smtClean="0">
                              <a:solidFill>
                                <a:srgbClr val="002060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vi-VN" sz="2400" b="0" i="1" smtClean="0">
                              <a:solidFill>
                                <a:srgbClr val="002060"/>
                              </a:solidFill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vi-VN" sz="2400" b="0" i="1" smtClean="0">
                              <a:solidFill>
                                <a:srgbClr val="002060"/>
                              </a:solidFill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vi-VN" sz="2400" b="0" i="1" smtClean="0">
                          <a:solidFill>
                            <a:srgbClr val="002060"/>
                          </a:solidFill>
                          <a:latin typeface="Cambria Math"/>
                        </a:rPr>
                        <m:t>𝑦</m:t>
                      </m:r>
                      <m:r>
                        <a:rPr lang="vi-VN" sz="2400" b="0" i="1" smtClean="0">
                          <a:solidFill>
                            <a:srgbClr val="002060"/>
                          </a:solidFill>
                          <a:latin typeface="Cambria Math"/>
                        </a:rPr>
                        <m:t> −3</m:t>
                      </m:r>
                      <m:r>
                        <a:rPr lang="vi-VN" sz="2400" b="0" i="1" smtClean="0">
                          <a:solidFill>
                            <a:srgbClr val="002060"/>
                          </a:solidFill>
                          <a:latin typeface="Cambria Math"/>
                        </a:rPr>
                        <m:t>𝑥𝑦</m:t>
                      </m:r>
                    </m:oMath>
                  </m:oMathPara>
                </a14:m>
                <a:endParaRPr lang="vi-VN" sz="240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25" name="TextBox 2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85996" y="4123730"/>
                <a:ext cx="2455800" cy="461665"/>
              </a:xfrm>
              <a:prstGeom prst="rect">
                <a:avLst/>
              </a:prstGeom>
              <a:blipFill rotWithShape="1">
                <a:blip r:embed="rId6"/>
                <a:stretch>
                  <a:fillRect b="-10526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/>
              <p:cNvSpPr txBox="1"/>
              <p:nvPr/>
            </p:nvSpPr>
            <p:spPr>
              <a:xfrm>
                <a:off x="1085996" y="4493567"/>
                <a:ext cx="1036887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vi-VN" sz="2400" b="0" i="1" smtClean="0">
                          <a:solidFill>
                            <a:srgbClr val="002060"/>
                          </a:solidFill>
                          <a:latin typeface="Cambria Math"/>
                        </a:rPr>
                        <m:t>𝐷</m:t>
                      </m:r>
                      <m:r>
                        <a:rPr lang="vi-VN" sz="2400" b="0" i="1" smtClean="0">
                          <a:solidFill>
                            <a:srgbClr val="002060"/>
                          </a:solidFill>
                          <a:latin typeface="Cambria Math"/>
                        </a:rPr>
                        <m:t>.     8</m:t>
                      </m:r>
                    </m:oMath>
                  </m:oMathPara>
                </a14:m>
                <a:endParaRPr lang="vi-VN" sz="240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26" name="TextBox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85996" y="4493567"/>
                <a:ext cx="1036887" cy="461665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26"/>
              <p:cNvSpPr txBox="1"/>
              <p:nvPr/>
            </p:nvSpPr>
            <p:spPr>
              <a:xfrm>
                <a:off x="1066800" y="4948535"/>
                <a:ext cx="2416815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vi-VN" sz="2400" b="0" i="1" smtClean="0">
                          <a:solidFill>
                            <a:srgbClr val="002060"/>
                          </a:solidFill>
                          <a:latin typeface="Cambria Math"/>
                        </a:rPr>
                        <m:t>𝐸</m:t>
                      </m:r>
                      <m:r>
                        <a:rPr lang="vi-VN" sz="2400" b="0" i="1" smtClean="0">
                          <a:solidFill>
                            <a:srgbClr val="002060"/>
                          </a:solidFill>
                          <a:latin typeface="Cambria Math"/>
                        </a:rPr>
                        <m:t>.     </m:t>
                      </m:r>
                      <m:sSup>
                        <m:sSupPr>
                          <m:ctrlPr>
                            <a:rPr lang="vi-VN" sz="2400" i="1" smtClean="0">
                              <a:solidFill>
                                <a:srgbClr val="002060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vi-VN" sz="2400" b="0" i="1" smtClean="0">
                              <a:solidFill>
                                <a:srgbClr val="002060"/>
                              </a:solidFill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vi-VN" sz="2400" b="0" i="1" smtClean="0">
                              <a:solidFill>
                                <a:srgbClr val="002060"/>
                              </a:solidFill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vi-VN" sz="2400" b="0" i="1" smtClean="0">
                          <a:solidFill>
                            <a:srgbClr val="002060"/>
                          </a:solidFill>
                          <a:latin typeface="Cambria Math"/>
                        </a:rPr>
                        <m:t>−2</m:t>
                      </m:r>
                      <m:r>
                        <a:rPr lang="vi-VN" sz="2400" b="0" i="1" smtClean="0">
                          <a:solidFill>
                            <a:srgbClr val="002060"/>
                          </a:solidFill>
                          <a:latin typeface="Cambria Math"/>
                        </a:rPr>
                        <m:t>𝑥</m:t>
                      </m:r>
                      <m:r>
                        <a:rPr lang="vi-VN" sz="2400" b="0" i="1" smtClean="0">
                          <a:solidFill>
                            <a:srgbClr val="002060"/>
                          </a:solidFill>
                          <a:latin typeface="Cambria Math"/>
                        </a:rPr>
                        <m:t>+3</m:t>
                      </m:r>
                    </m:oMath>
                  </m:oMathPara>
                </a14:m>
                <a:endParaRPr lang="vi-VN" sz="240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27" name="TextBox 2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66800" y="4948535"/>
                <a:ext cx="2416815" cy="461665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/>
              <p:cNvSpPr txBox="1"/>
              <p:nvPr/>
            </p:nvSpPr>
            <p:spPr>
              <a:xfrm>
                <a:off x="1066800" y="5410200"/>
                <a:ext cx="1873141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vi-VN" sz="2400" b="0" i="1" smtClean="0">
                          <a:solidFill>
                            <a:srgbClr val="002060"/>
                          </a:solidFill>
                          <a:latin typeface="Cambria Math"/>
                        </a:rPr>
                        <m:t>𝐹</m:t>
                      </m:r>
                      <m:r>
                        <a:rPr lang="vi-VN" sz="2400" b="0" i="1" smtClean="0">
                          <a:solidFill>
                            <a:srgbClr val="002060"/>
                          </a:solidFill>
                          <a:latin typeface="Cambria Math"/>
                        </a:rPr>
                        <m:t>.     2</m:t>
                      </m:r>
                      <m:sSup>
                        <m:sSupPr>
                          <m:ctrlPr>
                            <a:rPr lang="vi-VN" sz="2400" b="0" i="1" smtClean="0">
                              <a:solidFill>
                                <a:srgbClr val="002060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vi-VN" sz="2400" b="0" i="1" smtClean="0">
                              <a:solidFill>
                                <a:srgbClr val="002060"/>
                              </a:solidFill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vi-VN" sz="2400" b="0" i="1" smtClean="0">
                              <a:solidFill>
                                <a:srgbClr val="002060"/>
                              </a:solidFill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vi-VN" sz="2400" b="0" i="1" smtClean="0">
                          <a:solidFill>
                            <a:srgbClr val="002060"/>
                          </a:solidFill>
                          <a:latin typeface="Cambria Math"/>
                        </a:rPr>
                        <m:t>−5</m:t>
                      </m:r>
                    </m:oMath>
                  </m:oMathPara>
                </a14:m>
                <a:endParaRPr lang="vi-VN" sz="240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28" name="TextBox 2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66800" y="5410200"/>
                <a:ext cx="1873141" cy="461665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29" name="Picture 28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0" y="3733800"/>
            <a:ext cx="565760" cy="290811"/>
          </a:xfrm>
          <a:prstGeom prst="rect">
            <a:avLst/>
          </a:prstGeom>
        </p:spPr>
      </p:pic>
      <p:pic>
        <p:nvPicPr>
          <p:cNvPr id="30" name="Picture 29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31016" y="4578993"/>
            <a:ext cx="565760" cy="290811"/>
          </a:xfrm>
          <a:prstGeom prst="rect">
            <a:avLst/>
          </a:prstGeom>
        </p:spPr>
      </p:pic>
      <p:pic>
        <p:nvPicPr>
          <p:cNvPr id="31" name="Picture 30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96640" y="5033961"/>
            <a:ext cx="565760" cy="290811"/>
          </a:xfrm>
          <a:prstGeom prst="rect">
            <a:avLst/>
          </a:prstGeom>
        </p:spPr>
      </p:pic>
      <p:pic>
        <p:nvPicPr>
          <p:cNvPr id="32" name="Picture 31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19400" y="5495626"/>
            <a:ext cx="565760" cy="2908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05042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1" presetClass="exit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1)">
                                      <p:cBhvr>
                                        <p:cTn id="14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4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9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4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9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18" grpId="0"/>
      <p:bldP spid="21" grpId="0" animBg="1"/>
      <p:bldP spid="22" grpId="0"/>
      <p:bldP spid="23" grpId="0"/>
      <p:bldP spid="24" grpId="0"/>
      <p:bldP spid="25" grpId="0"/>
      <p:bldP spid="26" grpId="0"/>
      <p:bldP spid="27" grpId="0"/>
      <p:bldP spid="2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0"/>
            <a:ext cx="8944688" cy="685800"/>
            <a:chOff x="0" y="0"/>
            <a:chExt cx="8534637" cy="609600"/>
          </a:xfrm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</p:grpSpPr>
        <p:sp>
          <p:nvSpPr>
            <p:cNvPr id="5" name="Chevron 4"/>
            <p:cNvSpPr/>
            <p:nvPr/>
          </p:nvSpPr>
          <p:spPr>
            <a:xfrm>
              <a:off x="7852330" y="0"/>
              <a:ext cx="682307" cy="609600"/>
            </a:xfrm>
            <a:prstGeom prst="chevron">
              <a:avLst/>
            </a:prstGeom>
            <a:solidFill>
              <a:schemeClr val="accent6"/>
            </a:solidFill>
            <a:ln>
              <a:noFill/>
            </a:ln>
            <a:effectLst/>
            <a:sp3d>
              <a:bevelT w="139700" h="139700"/>
            </a:sp3d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>
                <a:solidFill>
                  <a:schemeClr val="tx1"/>
                </a:solidFill>
              </a:endParaRPr>
            </a:p>
          </p:txBody>
        </p:sp>
        <p:sp>
          <p:nvSpPr>
            <p:cNvPr id="6" name="Chevron 5"/>
            <p:cNvSpPr/>
            <p:nvPr/>
          </p:nvSpPr>
          <p:spPr>
            <a:xfrm>
              <a:off x="7561503" y="0"/>
              <a:ext cx="640387" cy="609600"/>
            </a:xfrm>
            <a:prstGeom prst="chevron">
              <a:avLst/>
            </a:prstGeom>
            <a:solidFill>
              <a:schemeClr val="accent1"/>
            </a:solidFill>
            <a:ln>
              <a:noFill/>
            </a:ln>
            <a:effectLst/>
            <a:sp3d>
              <a:bevelT w="139700" h="1397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>
                <a:solidFill>
                  <a:schemeClr val="tx1"/>
                </a:solidFill>
              </a:endParaRPr>
            </a:p>
          </p:txBody>
        </p:sp>
        <p:sp>
          <p:nvSpPr>
            <p:cNvPr id="7" name="Pentagon 6"/>
            <p:cNvSpPr/>
            <p:nvPr/>
          </p:nvSpPr>
          <p:spPr>
            <a:xfrm>
              <a:off x="0" y="0"/>
              <a:ext cx="7924800" cy="609600"/>
            </a:xfrm>
            <a:prstGeom prst="homePlate">
              <a:avLst/>
            </a:prstGeom>
            <a:solidFill>
              <a:schemeClr val="accent4">
                <a:lumMod val="75000"/>
              </a:schemeClr>
            </a:solidFill>
            <a:ln>
              <a:noFill/>
            </a:ln>
            <a:effectLst/>
            <a:sp3d>
              <a:bevelT w="139700" h="139700"/>
            </a:sp3d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vi-VN" sz="2400" smtClean="0">
                  <a:latin typeface="+mj-lt"/>
                </a:rPr>
                <a:t>§</a:t>
              </a:r>
              <a:r>
                <a:rPr lang="en-US" sz="2400" smtClean="0">
                  <a:latin typeface="Georgia" pitchFamily="18" charset="0"/>
                </a:rPr>
                <a:t>7. ĐA THỨC MỘT BIẾN</a:t>
              </a:r>
              <a:endParaRPr lang="vi-VN" sz="2400">
                <a:latin typeface="+mj-lt"/>
              </a:endParaRPr>
            </a:p>
          </p:txBody>
        </p:sp>
      </p:grpSp>
      <p:sp>
        <p:nvSpPr>
          <p:cNvPr id="8" name="Rectangle 7"/>
          <p:cNvSpPr/>
          <p:nvPr/>
        </p:nvSpPr>
        <p:spPr>
          <a:xfrm>
            <a:off x="152400" y="838200"/>
            <a:ext cx="533400" cy="533400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>
                <a:latin typeface="Times New Roman" pitchFamily="18" charset="0"/>
                <a:cs typeface="Times New Roman" pitchFamily="18" charset="0"/>
              </a:rPr>
              <a:t>?</a:t>
            </a:r>
            <a:r>
              <a:rPr lang="en-US" sz="2400" b="1" smtClean="0">
                <a:latin typeface="Times New Roman" pitchFamily="18" charset="0"/>
                <a:cs typeface="Times New Roman" pitchFamily="18" charset="0"/>
              </a:rPr>
              <a:t>1</a:t>
            </a:r>
            <a:endParaRPr lang="vi-VN" sz="24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85800" y="874067"/>
            <a:ext cx="180530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sz="2400" i="1" smtClean="0">
                <a:solidFill>
                  <a:srgbClr val="002060"/>
                </a:solidFill>
              </a:rPr>
              <a:t>Cho đa thức:</a:t>
            </a:r>
            <a:endParaRPr lang="vi-VN" sz="2400" i="1">
              <a:solidFill>
                <a:srgbClr val="002060"/>
              </a:solidFill>
            </a:endParaRPr>
          </a:p>
        </p:txBody>
      </p:sp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82612196"/>
              </p:ext>
            </p:extLst>
          </p:nvPr>
        </p:nvGraphicFramePr>
        <p:xfrm>
          <a:off x="584200" y="1206500"/>
          <a:ext cx="2717800" cy="850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83" name="Equation" r:id="rId3" imgW="1257120" imgH="393480" progId="Equation.DSMT4">
                  <p:embed/>
                </p:oleObj>
              </mc:Choice>
              <mc:Fallback>
                <p:oleObj name="Equation" r:id="rId3" imgW="1257120" imgH="393480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4200" y="1206500"/>
                        <a:ext cx="2717800" cy="850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TextBox 12"/>
          <p:cNvSpPr txBox="1"/>
          <p:nvPr/>
        </p:nvSpPr>
        <p:spPr>
          <a:xfrm>
            <a:off x="3429000" y="1371600"/>
            <a:ext cx="187006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sz="2400" smtClean="0">
                <a:solidFill>
                  <a:schemeClr val="accent6">
                    <a:lumMod val="50000"/>
                  </a:schemeClr>
                </a:solidFill>
              </a:rPr>
              <a:t>Tính A(5) = ?</a:t>
            </a:r>
            <a:endParaRPr lang="vi-VN" sz="2400">
              <a:solidFill>
                <a:schemeClr val="accent6">
                  <a:lumMod val="50000"/>
                </a:schemeClr>
              </a:solidFill>
            </a:endParaRPr>
          </a:p>
        </p:txBody>
      </p:sp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25919499"/>
              </p:ext>
            </p:extLst>
          </p:nvPr>
        </p:nvGraphicFramePr>
        <p:xfrm>
          <a:off x="533400" y="1957387"/>
          <a:ext cx="4224338" cy="862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84" name="Equation" r:id="rId5" imgW="1930320" imgH="393480" progId="Equation.DSMT4">
                  <p:embed/>
                </p:oleObj>
              </mc:Choice>
              <mc:Fallback>
                <p:oleObj name="Equation" r:id="rId5" imgW="1930320" imgH="39348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1957387"/>
                        <a:ext cx="4224338" cy="8620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TextBox 14"/>
          <p:cNvSpPr txBox="1"/>
          <p:nvPr/>
        </p:nvSpPr>
        <p:spPr>
          <a:xfrm>
            <a:off x="4876800" y="2133600"/>
            <a:ext cx="204895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sz="2400" smtClean="0">
                <a:solidFill>
                  <a:schemeClr val="accent6">
                    <a:lumMod val="50000"/>
                  </a:schemeClr>
                </a:solidFill>
              </a:rPr>
              <a:t>Tính B(-2) = ?</a:t>
            </a:r>
            <a:endParaRPr lang="vi-VN" sz="240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235377" y="2667000"/>
            <a:ext cx="134524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i="1" smtClean="0">
                <a:solidFill>
                  <a:srgbClr val="FF0000"/>
                </a:solidFill>
              </a:rPr>
              <a:t>Kết quả</a:t>
            </a:r>
            <a:endParaRPr lang="vi-VN" sz="2400" b="1" i="1">
              <a:solidFill>
                <a:srgbClr val="FF0000"/>
              </a:solidFill>
            </a:endParaRPr>
          </a:p>
        </p:txBody>
      </p:sp>
      <p:graphicFrame>
        <p:nvGraphicFramePr>
          <p:cNvPr id="18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36008281"/>
              </p:ext>
            </p:extLst>
          </p:nvPr>
        </p:nvGraphicFramePr>
        <p:xfrm>
          <a:off x="533400" y="3128665"/>
          <a:ext cx="2661242" cy="83373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85" name="Equation" r:id="rId7" imgW="1257120" imgH="393480" progId="Equation.DSMT4">
                  <p:embed/>
                </p:oleObj>
              </mc:Choice>
              <mc:Fallback>
                <p:oleObj name="Equation" r:id="rId7" imgW="1257120" imgH="39348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3128665"/>
                        <a:ext cx="2661242" cy="83373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90752772"/>
              </p:ext>
            </p:extLst>
          </p:nvPr>
        </p:nvGraphicFramePr>
        <p:xfrm>
          <a:off x="533400" y="3907905"/>
          <a:ext cx="2795587" cy="74029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86" name="Equation" r:id="rId9" imgW="1485720" imgH="393480" progId="Equation.DSMT4">
                  <p:embed/>
                </p:oleObj>
              </mc:Choice>
              <mc:Fallback>
                <p:oleObj name="Equation" r:id="rId9" imgW="1485720" imgH="39348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3907905"/>
                        <a:ext cx="2795587" cy="74029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28396913"/>
              </p:ext>
            </p:extLst>
          </p:nvPr>
        </p:nvGraphicFramePr>
        <p:xfrm>
          <a:off x="1101725" y="4605075"/>
          <a:ext cx="1793875" cy="805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87" name="Equation" r:id="rId11" imgW="876240" imgH="393480" progId="Equation.DSMT4">
                  <p:embed/>
                </p:oleObj>
              </mc:Choice>
              <mc:Fallback>
                <p:oleObj name="Equation" r:id="rId11" imgW="876240" imgH="39348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01725" y="4605075"/>
                        <a:ext cx="1793875" cy="805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81781782"/>
              </p:ext>
            </p:extLst>
          </p:nvPr>
        </p:nvGraphicFramePr>
        <p:xfrm>
          <a:off x="1103313" y="5486400"/>
          <a:ext cx="2097087" cy="744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88" name="Equation" r:id="rId13" imgW="1104840" imgH="393480" progId="Equation.DSMT4">
                  <p:embed/>
                </p:oleObj>
              </mc:Choice>
              <mc:Fallback>
                <p:oleObj name="Equation" r:id="rId13" imgW="1104840" imgH="393480" progId="Equation.DSMT4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03313" y="5486400"/>
                        <a:ext cx="2097087" cy="7445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3" name="Straight Connector 22"/>
          <p:cNvCxnSpPr/>
          <p:nvPr/>
        </p:nvCxnSpPr>
        <p:spPr>
          <a:xfrm>
            <a:off x="3810000" y="3124200"/>
            <a:ext cx="0" cy="350520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4" name="Object 2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38490421"/>
              </p:ext>
            </p:extLst>
          </p:nvPr>
        </p:nvGraphicFramePr>
        <p:xfrm>
          <a:off x="4267200" y="3124200"/>
          <a:ext cx="3805231" cy="775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89" name="Equation" r:id="rId15" imgW="1930320" imgH="393480" progId="Equation.DSMT4">
                  <p:embed/>
                </p:oleObj>
              </mc:Choice>
              <mc:Fallback>
                <p:oleObj name="Equation" r:id="rId15" imgW="1930320" imgH="39348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67200" y="3124200"/>
                        <a:ext cx="3805231" cy="7753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ct 2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06089099"/>
              </p:ext>
            </p:extLst>
          </p:nvPr>
        </p:nvGraphicFramePr>
        <p:xfrm>
          <a:off x="4886916" y="3764157"/>
          <a:ext cx="2579562" cy="80784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90" name="Equation" r:id="rId17" imgW="1257120" imgH="393480" progId="Equation.DSMT4">
                  <p:embed/>
                </p:oleObj>
              </mc:Choice>
              <mc:Fallback>
                <p:oleObj name="Equation" r:id="rId17" imgW="1257120" imgH="39348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86916" y="3764157"/>
                        <a:ext cx="2579562" cy="80784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ct 2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72557313"/>
              </p:ext>
            </p:extLst>
          </p:nvPr>
        </p:nvGraphicFramePr>
        <p:xfrm>
          <a:off x="4191000" y="4572000"/>
          <a:ext cx="4273549" cy="72391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91" name="Equation" r:id="rId19" imgW="2323800" imgH="393480" progId="Equation.DSMT4">
                  <p:embed/>
                </p:oleObj>
              </mc:Choice>
              <mc:Fallback>
                <p:oleObj name="Equation" r:id="rId19" imgW="2323800" imgH="39348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91000" y="4572000"/>
                        <a:ext cx="4273549" cy="72391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2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21431175"/>
              </p:ext>
            </p:extLst>
          </p:nvPr>
        </p:nvGraphicFramePr>
        <p:xfrm>
          <a:off x="4953000" y="5257800"/>
          <a:ext cx="3727450" cy="769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92" name="Equation" r:id="rId21" imgW="1904760" imgH="393480" progId="Equation.DSMT4">
                  <p:embed/>
                </p:oleObj>
              </mc:Choice>
              <mc:Fallback>
                <p:oleObj name="Equation" r:id="rId21" imgW="1904760" imgH="39348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53000" y="5257800"/>
                        <a:ext cx="3727450" cy="7699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Object 2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82118987"/>
              </p:ext>
            </p:extLst>
          </p:nvPr>
        </p:nvGraphicFramePr>
        <p:xfrm>
          <a:off x="4987411" y="5943599"/>
          <a:ext cx="1108589" cy="83820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93" name="Equation" r:id="rId23" imgW="520560" imgH="393480" progId="Equation.DSMT4">
                  <p:embed/>
                </p:oleObj>
              </mc:Choice>
              <mc:Fallback>
                <p:oleObj name="Equation" r:id="rId23" imgW="520560" imgH="393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24"/>
                      <a:stretch>
                        <a:fillRect/>
                      </a:stretch>
                    </p:blipFill>
                    <p:spPr>
                      <a:xfrm>
                        <a:off x="4987411" y="5943599"/>
                        <a:ext cx="1108589" cy="83820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6265089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2"/>
          <p:cNvSpPr>
            <a:spLocks noGrp="1" noChangeArrowheads="1"/>
          </p:cNvSpPr>
          <p:nvPr>
            <p:ph type="title" sz="quarter"/>
          </p:nvPr>
        </p:nvSpPr>
        <p:spPr>
          <a:xfrm>
            <a:off x="533400" y="609600"/>
            <a:ext cx="8229600" cy="1143000"/>
          </a:xfrm>
        </p:spPr>
        <p:txBody>
          <a:bodyPr/>
          <a:lstStyle/>
          <a:p>
            <a:pPr algn="l"/>
            <a:r>
              <a:rPr lang="en-US" sz="2400" i="1">
                <a:solidFill>
                  <a:srgbClr val="002060"/>
                </a:solidFill>
                <a:latin typeface="+mn-lt"/>
              </a:rPr>
              <a:t>   Tìm bậc của đa thức A(y) và B(x) sau đây: </a:t>
            </a:r>
          </a:p>
        </p:txBody>
      </p:sp>
      <p:graphicFrame>
        <p:nvGraphicFramePr>
          <p:cNvPr id="103427" name="Object 3"/>
          <p:cNvGraphicFramePr>
            <a:graphicFrameLocks noGrp="1" noChangeAspect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103271028"/>
              </p:ext>
            </p:extLst>
          </p:nvPr>
        </p:nvGraphicFramePr>
        <p:xfrm>
          <a:off x="1066800" y="1371600"/>
          <a:ext cx="2753416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15" name="Equation" r:id="rId3" imgW="1295280" imgH="393480" progId="Equation.DSMT4">
                  <p:embed/>
                </p:oleObj>
              </mc:Choice>
              <mc:Fallback>
                <p:oleObj name="Equation" r:id="rId3" imgW="129528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1371600"/>
                        <a:ext cx="2753416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429" name="Object 5"/>
          <p:cNvGraphicFramePr>
            <a:graphicFrameLocks noGrp="1" noChangeAspect="1"/>
          </p:cNvGraphicFramePr>
          <p:nvPr>
            <p:ph sz="quarter" idx="2"/>
            <p:extLst>
              <p:ext uri="{D42A27DB-BD31-4B8C-83A1-F6EECF244321}">
                <p14:modId xmlns:p14="http://schemas.microsoft.com/office/powerpoint/2010/main" val="2946096856"/>
              </p:ext>
            </p:extLst>
          </p:nvPr>
        </p:nvGraphicFramePr>
        <p:xfrm>
          <a:off x="1066800" y="2209800"/>
          <a:ext cx="3429000" cy="84759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16" name="Equation" r:id="rId5" imgW="1993680" imgH="393480" progId="Equation.DSMT4">
                  <p:embed/>
                </p:oleObj>
              </mc:Choice>
              <mc:Fallback>
                <p:oleObj name="Equation" r:id="rId5" imgW="199368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2209800"/>
                        <a:ext cx="3429000" cy="84759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3430" name="Text Box 6"/>
          <p:cNvSpPr txBox="1">
            <a:spLocks noChangeArrowheads="1"/>
          </p:cNvSpPr>
          <p:nvPr/>
        </p:nvSpPr>
        <p:spPr bwMode="auto">
          <a:xfrm>
            <a:off x="5486400" y="1566862"/>
            <a:ext cx="14478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99"/>
                </a:solidFill>
              </a:rPr>
              <a:t>Bậc 2</a:t>
            </a:r>
          </a:p>
        </p:txBody>
      </p:sp>
      <p:sp>
        <p:nvSpPr>
          <p:cNvPr id="103431" name="Text Box 7"/>
          <p:cNvSpPr txBox="1">
            <a:spLocks noChangeArrowheads="1"/>
          </p:cNvSpPr>
          <p:nvPr/>
        </p:nvSpPr>
        <p:spPr bwMode="auto">
          <a:xfrm>
            <a:off x="6096000" y="3198167"/>
            <a:ext cx="13716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FF0000"/>
                </a:solidFill>
              </a:rPr>
              <a:t>Bậc 5</a:t>
            </a:r>
          </a:p>
        </p:txBody>
      </p:sp>
      <p:sp>
        <p:nvSpPr>
          <p:cNvPr id="103432" name="Text Box 8"/>
          <p:cNvSpPr txBox="1">
            <a:spLocks noChangeArrowheads="1"/>
          </p:cNvSpPr>
          <p:nvPr/>
        </p:nvSpPr>
        <p:spPr bwMode="auto">
          <a:xfrm>
            <a:off x="457200" y="3886200"/>
            <a:ext cx="73914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vi-VN" sz="2400"/>
          </a:p>
        </p:txBody>
      </p:sp>
      <p:sp>
        <p:nvSpPr>
          <p:cNvPr id="103434" name="Text Box 10"/>
          <p:cNvSpPr txBox="1">
            <a:spLocks noChangeArrowheads="1"/>
          </p:cNvSpPr>
          <p:nvPr/>
        </p:nvSpPr>
        <p:spPr bwMode="auto">
          <a:xfrm>
            <a:off x="159327" y="3893403"/>
            <a:ext cx="8908473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2400" smtClean="0">
                <a:solidFill>
                  <a:srgbClr val="CC0099"/>
                </a:solidFill>
              </a:rPr>
              <a:t>Bậc </a:t>
            </a:r>
            <a:r>
              <a:rPr lang="en-US" sz="2400">
                <a:solidFill>
                  <a:srgbClr val="CC0099"/>
                </a:solidFill>
              </a:rPr>
              <a:t>của đa thức một biến (</a:t>
            </a:r>
            <a:r>
              <a:rPr lang="en-US" sz="2400" i="1">
                <a:solidFill>
                  <a:srgbClr val="CC0099"/>
                </a:solidFill>
              </a:rPr>
              <a:t>khác đa thức không, đã thu gọn</a:t>
            </a:r>
            <a:r>
              <a:rPr lang="en-US" sz="2400">
                <a:solidFill>
                  <a:srgbClr val="CC0099"/>
                </a:solidFill>
              </a:rPr>
              <a:t>) là số mũ lớn nhất của biến trong đa thức đó.</a:t>
            </a:r>
          </a:p>
        </p:txBody>
      </p:sp>
      <p:graphicFrame>
        <p:nvGraphicFramePr>
          <p:cNvPr id="103445" name="Object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0624866"/>
              </p:ext>
            </p:extLst>
          </p:nvPr>
        </p:nvGraphicFramePr>
        <p:xfrm>
          <a:off x="990600" y="3009578"/>
          <a:ext cx="3505200" cy="87662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17" name="Equation" r:id="rId7" imgW="1574640" imgH="393480" progId="Equation.DSMT4">
                  <p:embed/>
                </p:oleObj>
              </mc:Choice>
              <mc:Fallback>
                <p:oleObj name="Equation" r:id="rId7" imgW="157464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3009578"/>
                        <a:ext cx="3505200" cy="87662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3449" name="Text Box 25"/>
          <p:cNvSpPr txBox="1">
            <a:spLocks noChangeArrowheads="1"/>
          </p:cNvSpPr>
          <p:nvPr/>
        </p:nvSpPr>
        <p:spPr bwMode="auto">
          <a:xfrm>
            <a:off x="199312" y="4724400"/>
            <a:ext cx="8716088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2400">
                <a:solidFill>
                  <a:srgbClr val="000099"/>
                </a:solidFill>
              </a:rPr>
              <a:t>Dựa vào số mũ của biến trong đa thức để xác định bậc của đa thức một biến.</a:t>
            </a:r>
            <a:endParaRPr lang="vi-VN" sz="2400">
              <a:solidFill>
                <a:srgbClr val="000099"/>
              </a:solidFill>
            </a:endParaRPr>
          </a:p>
        </p:txBody>
      </p:sp>
      <p:sp>
        <p:nvSpPr>
          <p:cNvPr id="103450" name="Line 26"/>
          <p:cNvSpPr>
            <a:spLocks noChangeShapeType="1"/>
          </p:cNvSpPr>
          <p:nvPr/>
        </p:nvSpPr>
        <p:spPr bwMode="auto">
          <a:xfrm>
            <a:off x="4229100" y="1797695"/>
            <a:ext cx="1219200" cy="0"/>
          </a:xfrm>
          <a:prstGeom prst="line">
            <a:avLst/>
          </a:prstGeom>
          <a:noFill/>
          <a:ln w="12700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 sz="2400"/>
          </a:p>
        </p:txBody>
      </p:sp>
      <p:sp>
        <p:nvSpPr>
          <p:cNvPr id="103451" name="Line 27"/>
          <p:cNvSpPr>
            <a:spLocks noChangeShapeType="1"/>
          </p:cNvSpPr>
          <p:nvPr/>
        </p:nvSpPr>
        <p:spPr bwMode="auto">
          <a:xfrm>
            <a:off x="4838700" y="3429000"/>
            <a:ext cx="1219200" cy="0"/>
          </a:xfrm>
          <a:prstGeom prst="line">
            <a:avLst/>
          </a:prstGeom>
          <a:noFill/>
          <a:ln w="12700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 sz="2400"/>
          </a:p>
        </p:txBody>
      </p:sp>
      <p:grpSp>
        <p:nvGrpSpPr>
          <p:cNvPr id="15" name="Group 14"/>
          <p:cNvGrpSpPr/>
          <p:nvPr/>
        </p:nvGrpSpPr>
        <p:grpSpPr>
          <a:xfrm>
            <a:off x="0" y="0"/>
            <a:ext cx="8944688" cy="685800"/>
            <a:chOff x="0" y="0"/>
            <a:chExt cx="8534637" cy="609600"/>
          </a:xfrm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</p:grpSpPr>
        <p:sp>
          <p:nvSpPr>
            <p:cNvPr id="16" name="Chevron 15"/>
            <p:cNvSpPr/>
            <p:nvPr/>
          </p:nvSpPr>
          <p:spPr>
            <a:xfrm>
              <a:off x="7852330" y="0"/>
              <a:ext cx="682307" cy="609600"/>
            </a:xfrm>
            <a:prstGeom prst="chevron">
              <a:avLst/>
            </a:prstGeom>
            <a:solidFill>
              <a:schemeClr val="accent6"/>
            </a:solidFill>
            <a:ln>
              <a:noFill/>
            </a:ln>
            <a:effectLst/>
            <a:sp3d>
              <a:bevelT w="139700" h="139700"/>
            </a:sp3d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>
                <a:solidFill>
                  <a:schemeClr val="tx1"/>
                </a:solidFill>
              </a:endParaRPr>
            </a:p>
          </p:txBody>
        </p:sp>
        <p:sp>
          <p:nvSpPr>
            <p:cNvPr id="17" name="Chevron 16"/>
            <p:cNvSpPr/>
            <p:nvPr/>
          </p:nvSpPr>
          <p:spPr>
            <a:xfrm>
              <a:off x="7561503" y="0"/>
              <a:ext cx="640387" cy="609600"/>
            </a:xfrm>
            <a:prstGeom prst="chevron">
              <a:avLst/>
            </a:prstGeom>
            <a:solidFill>
              <a:schemeClr val="accent1"/>
            </a:solidFill>
            <a:ln>
              <a:noFill/>
            </a:ln>
            <a:effectLst/>
            <a:sp3d>
              <a:bevelT w="139700" h="1397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>
                <a:solidFill>
                  <a:schemeClr val="tx1"/>
                </a:solidFill>
              </a:endParaRPr>
            </a:p>
          </p:txBody>
        </p:sp>
        <p:sp>
          <p:nvSpPr>
            <p:cNvPr id="18" name="Pentagon 17"/>
            <p:cNvSpPr/>
            <p:nvPr/>
          </p:nvSpPr>
          <p:spPr>
            <a:xfrm>
              <a:off x="0" y="0"/>
              <a:ext cx="7924800" cy="609600"/>
            </a:xfrm>
            <a:prstGeom prst="homePlate">
              <a:avLst/>
            </a:prstGeom>
            <a:solidFill>
              <a:schemeClr val="accent4">
                <a:lumMod val="75000"/>
              </a:schemeClr>
            </a:solidFill>
            <a:ln>
              <a:noFill/>
            </a:ln>
            <a:effectLst/>
            <a:sp3d>
              <a:bevelT w="139700" h="139700"/>
            </a:sp3d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vi-VN" sz="2400" smtClean="0">
                  <a:latin typeface="+mj-lt"/>
                </a:rPr>
                <a:t>§</a:t>
              </a:r>
              <a:r>
                <a:rPr lang="en-US" sz="2400" smtClean="0">
                  <a:latin typeface="Georgia" pitchFamily="18" charset="0"/>
                </a:rPr>
                <a:t>7. ĐA THỨC MỘT BIẾN</a:t>
              </a:r>
              <a:endParaRPr lang="vi-VN" sz="2400">
                <a:latin typeface="+mj-lt"/>
              </a:endParaRPr>
            </a:p>
          </p:txBody>
        </p:sp>
      </p:grpSp>
      <p:sp>
        <p:nvSpPr>
          <p:cNvPr id="19" name="Rectangle 18"/>
          <p:cNvSpPr/>
          <p:nvPr/>
        </p:nvSpPr>
        <p:spPr>
          <a:xfrm>
            <a:off x="152400" y="838200"/>
            <a:ext cx="533400" cy="533400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smtClean="0">
                <a:latin typeface="Times New Roman" pitchFamily="18" charset="0"/>
                <a:cs typeface="Times New Roman" pitchFamily="18" charset="0"/>
              </a:rPr>
              <a:t>?</a:t>
            </a:r>
            <a:r>
              <a:rPr lang="en-US" sz="2400" b="1">
                <a:latin typeface="Times New Roman" pitchFamily="18" charset="0"/>
                <a:cs typeface="Times New Roman" pitchFamily="18" charset="0"/>
              </a:rPr>
              <a:t>2</a:t>
            </a:r>
            <a:endParaRPr lang="vi-VN" sz="2400" b="1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2514600" y="3704536"/>
            <a:ext cx="5956300" cy="3001064"/>
            <a:chOff x="2514600" y="3704536"/>
            <a:chExt cx="5956300" cy="3001064"/>
          </a:xfrm>
        </p:grpSpPr>
        <p:pic>
          <p:nvPicPr>
            <p:cNvPr id="2" name="Picture 1"/>
            <p:cNvPicPr>
              <a:picLocks noChangeAspect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4901116"/>
              <a:ext cx="1600200" cy="1804484"/>
            </a:xfrm>
            <a:prstGeom prst="rect">
              <a:avLst/>
            </a:prstGeom>
          </p:spPr>
        </p:pic>
        <p:sp>
          <p:nvSpPr>
            <p:cNvPr id="3" name="Cloud 2"/>
            <p:cNvSpPr/>
            <p:nvPr/>
          </p:nvSpPr>
          <p:spPr>
            <a:xfrm>
              <a:off x="3733800" y="3704536"/>
              <a:ext cx="4737100" cy="1850861"/>
            </a:xfrm>
            <a:prstGeom prst="cloud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>
                  <a:solidFill>
                    <a:schemeClr val="bg1"/>
                  </a:solidFill>
                </a:rPr>
                <a:t>D</a:t>
              </a:r>
              <a:r>
                <a:rPr lang="en-US" sz="2400" smtClean="0">
                  <a:solidFill>
                    <a:schemeClr val="bg1"/>
                  </a:solidFill>
                </a:rPr>
                <a:t>ựa </a:t>
              </a:r>
              <a:r>
                <a:rPr lang="en-US" sz="2400">
                  <a:solidFill>
                    <a:schemeClr val="bg1"/>
                  </a:solidFill>
                </a:rPr>
                <a:t>vào đâu để ta xác định được bậc của đa thức một biến </a:t>
              </a:r>
              <a:r>
                <a:rPr lang="en-US" sz="2400" smtClean="0">
                  <a:solidFill>
                    <a:schemeClr val="bg1"/>
                  </a:solidFill>
                </a:rPr>
                <a:t>?</a:t>
              </a:r>
              <a:endParaRPr lang="en-US" sz="2400">
                <a:solidFill>
                  <a:schemeClr val="bg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8694303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34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34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1034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2000"/>
                                        <p:tgtEl>
                                          <p:spTgt spid="1034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1034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034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034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1034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5" dur="2000"/>
                                        <p:tgtEl>
                                          <p:spTgt spid="1034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2000"/>
                                        <p:tgtEl>
                                          <p:spTgt spid="1034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0" dur="500"/>
                                        <p:tgtEl>
                                          <p:spTgt spid="1034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6" presetClass="exit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5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5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57" dur="500"/>
                                        <p:tgtEl>
                                          <p:spTgt spid="1034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34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3" dur="500"/>
                                        <p:tgtEl>
                                          <p:spTgt spid="1034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30" grpId="0"/>
      <p:bldP spid="103449" grpId="0"/>
      <p:bldP spid="103449" grpId="1"/>
      <p:bldP spid="103450" grpId="0" animBg="1"/>
      <p:bldP spid="103451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Content Placeholder 2"/>
          <p:cNvSpPr>
            <a:spLocks noGrp="1"/>
          </p:cNvSpPr>
          <p:nvPr>
            <p:ph idx="1"/>
          </p:nvPr>
        </p:nvSpPr>
        <p:spPr>
          <a:xfrm>
            <a:off x="0" y="838200"/>
            <a:ext cx="8868737" cy="4325112"/>
          </a:xfrm>
        </p:spPr>
        <p:txBody>
          <a:bodyPr>
            <a:normAutofit/>
          </a:bodyPr>
          <a:lstStyle/>
          <a:p>
            <a:r>
              <a:rPr lang="en-US" sz="2800" smtClean="0">
                <a:solidFill>
                  <a:srgbClr val="002060"/>
                </a:solidFill>
              </a:rPr>
              <a:t>2. Sắp xếp một đa thức</a:t>
            </a:r>
            <a:endParaRPr lang="vi-VN" sz="2800">
              <a:solidFill>
                <a:srgbClr val="002060"/>
              </a:solidFill>
            </a:endParaRPr>
          </a:p>
        </p:txBody>
      </p:sp>
      <p:sp>
        <p:nvSpPr>
          <p:cNvPr id="82949" name="Text Box 5"/>
          <p:cNvSpPr txBox="1">
            <a:spLocks noChangeArrowheads="1"/>
          </p:cNvSpPr>
          <p:nvPr/>
        </p:nvSpPr>
        <p:spPr bwMode="auto">
          <a:xfrm>
            <a:off x="304800" y="1371600"/>
            <a:ext cx="1922463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400"/>
              <a:t>Cho đa thức:</a:t>
            </a:r>
          </a:p>
        </p:txBody>
      </p:sp>
      <p:sp>
        <p:nvSpPr>
          <p:cNvPr id="82963" name="Text Box 19"/>
          <p:cNvSpPr txBox="1">
            <a:spLocks noChangeArrowheads="1"/>
          </p:cNvSpPr>
          <p:nvPr/>
        </p:nvSpPr>
        <p:spPr bwMode="auto">
          <a:xfrm>
            <a:off x="6553200" y="1676400"/>
            <a:ext cx="2335213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 eaLnBrk="1" hangingPunct="1">
              <a:spcBef>
                <a:spcPct val="50000"/>
              </a:spcBef>
            </a:pPr>
            <a:r>
              <a:rPr lang="en-US" sz="2000" i="1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sắp xếp theo lũy thừa </a:t>
            </a:r>
            <a:r>
              <a:rPr lang="en-US" sz="2000" i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giảm</a:t>
            </a:r>
            <a:r>
              <a:rPr lang="en-US" sz="2000" i="1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 của biến</a:t>
            </a:r>
            <a:r>
              <a:rPr lang="en-US" sz="2000" i="1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82964" name="Line 20"/>
          <p:cNvSpPr>
            <a:spLocks noChangeShapeType="1"/>
          </p:cNvSpPr>
          <p:nvPr/>
        </p:nvSpPr>
        <p:spPr bwMode="auto">
          <a:xfrm>
            <a:off x="6061075" y="2103437"/>
            <a:ext cx="492125" cy="0"/>
          </a:xfrm>
          <a:prstGeom prst="line">
            <a:avLst/>
          </a:prstGeom>
          <a:noFill/>
          <a:ln w="38100">
            <a:solidFill>
              <a:srgbClr val="3366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82972" name="Text Box 28"/>
          <p:cNvSpPr txBox="1">
            <a:spLocks noChangeArrowheads="1"/>
          </p:cNvSpPr>
          <p:nvPr/>
        </p:nvSpPr>
        <p:spPr bwMode="auto">
          <a:xfrm>
            <a:off x="6524625" y="2457450"/>
            <a:ext cx="2335213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 eaLnBrk="1" hangingPunct="1">
              <a:spcBef>
                <a:spcPct val="50000"/>
              </a:spcBef>
            </a:pPr>
            <a:r>
              <a:rPr lang="en-US" sz="2000" i="1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sắp xếp theo lũy thừa </a:t>
            </a:r>
            <a:r>
              <a:rPr lang="en-US" sz="2000" i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tăng</a:t>
            </a:r>
            <a:r>
              <a:rPr lang="en-US" sz="2000" i="1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 của biến</a:t>
            </a:r>
            <a:r>
              <a:rPr lang="en-US" sz="2000" i="1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82973" name="Line 29"/>
          <p:cNvSpPr>
            <a:spLocks noChangeShapeType="1"/>
          </p:cNvSpPr>
          <p:nvPr/>
        </p:nvSpPr>
        <p:spPr bwMode="auto">
          <a:xfrm>
            <a:off x="5987824" y="2720975"/>
            <a:ext cx="492125" cy="0"/>
          </a:xfrm>
          <a:prstGeom prst="line">
            <a:avLst/>
          </a:prstGeom>
          <a:noFill/>
          <a:ln w="38100">
            <a:solidFill>
              <a:srgbClr val="3366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82976" name="Text Box 32"/>
          <p:cNvSpPr txBox="1">
            <a:spLocks noChangeArrowheads="1"/>
          </p:cNvSpPr>
          <p:nvPr/>
        </p:nvSpPr>
        <p:spPr bwMode="auto">
          <a:xfrm>
            <a:off x="533401" y="5036403"/>
            <a:ext cx="8077199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just" eaLnBrk="1" hangingPunct="1">
              <a:spcBef>
                <a:spcPct val="50000"/>
              </a:spcBef>
            </a:pPr>
            <a:r>
              <a:rPr lang="en-US" sz="2400" b="1" i="1" u="sng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Chú ý:</a:t>
            </a:r>
            <a:r>
              <a:rPr lang="en-US" sz="240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Để </a:t>
            </a:r>
            <a:r>
              <a:rPr lang="en-US" sz="2400" b="1" i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sắp xếp</a:t>
            </a:r>
            <a:r>
              <a:rPr lang="en-US" sz="240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các hạng tử của một đa thức, trước hết phải</a:t>
            </a:r>
            <a:r>
              <a:rPr lang="en-US" sz="240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thu gọn</a:t>
            </a:r>
            <a:r>
              <a:rPr lang="en-US" sz="240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đa thức đó.</a:t>
            </a:r>
          </a:p>
        </p:txBody>
      </p:sp>
      <p:sp>
        <p:nvSpPr>
          <p:cNvPr id="82989" name="Text Box 45"/>
          <p:cNvSpPr txBox="1">
            <a:spLocks noGrp="1" noChangeArrowheads="1"/>
          </p:cNvSpPr>
          <p:nvPr>
            <p:ph type="title"/>
          </p:nvPr>
        </p:nvSpPr>
        <p:spPr>
          <a:xfrm>
            <a:off x="731224" y="3048000"/>
            <a:ext cx="7650776" cy="1143000"/>
          </a:xfrm>
          <a:noFill/>
          <a:ln/>
        </p:spPr>
        <p:txBody>
          <a:bodyPr>
            <a:normAutofit/>
          </a:bodyPr>
          <a:lstStyle/>
          <a:p>
            <a:pPr algn="just" eaLnBrk="0" hangingPunct="0">
              <a:spcBef>
                <a:spcPct val="50000"/>
              </a:spcBef>
            </a:pPr>
            <a:r>
              <a:rPr lang="en-US" sz="2400" smtClean="0">
                <a:latin typeface="Times New Roman" pitchFamily="18" charset="0"/>
              </a:rPr>
              <a:t>Hãy </a:t>
            </a:r>
            <a:r>
              <a:rPr lang="en-US" sz="2400">
                <a:latin typeface="Times New Roman" pitchFamily="18" charset="0"/>
              </a:rPr>
              <a:t>sắp xếp các hạng tử của đa thức B(x) theo lũy thừa    tăng của biến.</a:t>
            </a:r>
          </a:p>
        </p:txBody>
      </p:sp>
      <p:graphicFrame>
        <p:nvGraphicFramePr>
          <p:cNvPr id="82990" name="Object 46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99486434"/>
              </p:ext>
            </p:extLst>
          </p:nvPr>
        </p:nvGraphicFramePr>
        <p:xfrm>
          <a:off x="2092325" y="3859552"/>
          <a:ext cx="4765675" cy="94104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27" name="Equation" r:id="rId4" imgW="1993680" imgH="393480" progId="Equation.DSMT4">
                  <p:embed/>
                </p:oleObj>
              </mc:Choice>
              <mc:Fallback>
                <p:oleObj name="Equation" r:id="rId4" imgW="199368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92325" y="3859552"/>
                        <a:ext cx="4765675" cy="94104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34" name="Group 33"/>
          <p:cNvGrpSpPr/>
          <p:nvPr/>
        </p:nvGrpSpPr>
        <p:grpSpPr>
          <a:xfrm>
            <a:off x="0" y="0"/>
            <a:ext cx="8944688" cy="685800"/>
            <a:chOff x="0" y="0"/>
            <a:chExt cx="8534637" cy="609600"/>
          </a:xfrm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</p:grpSpPr>
        <p:sp>
          <p:nvSpPr>
            <p:cNvPr id="35" name="Chevron 34"/>
            <p:cNvSpPr/>
            <p:nvPr/>
          </p:nvSpPr>
          <p:spPr>
            <a:xfrm>
              <a:off x="7852330" y="0"/>
              <a:ext cx="682307" cy="609600"/>
            </a:xfrm>
            <a:prstGeom prst="chevron">
              <a:avLst/>
            </a:prstGeom>
            <a:solidFill>
              <a:schemeClr val="accent6"/>
            </a:solidFill>
            <a:ln>
              <a:noFill/>
            </a:ln>
            <a:effectLst/>
            <a:sp3d>
              <a:bevelT w="139700" h="139700"/>
            </a:sp3d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>
                <a:solidFill>
                  <a:schemeClr val="tx1"/>
                </a:solidFill>
              </a:endParaRPr>
            </a:p>
          </p:txBody>
        </p:sp>
        <p:sp>
          <p:nvSpPr>
            <p:cNvPr id="36" name="Chevron 35"/>
            <p:cNvSpPr/>
            <p:nvPr/>
          </p:nvSpPr>
          <p:spPr>
            <a:xfrm>
              <a:off x="7561503" y="0"/>
              <a:ext cx="640387" cy="609600"/>
            </a:xfrm>
            <a:prstGeom prst="chevron">
              <a:avLst/>
            </a:prstGeom>
            <a:solidFill>
              <a:schemeClr val="accent1"/>
            </a:solidFill>
            <a:ln>
              <a:noFill/>
            </a:ln>
            <a:effectLst/>
            <a:sp3d>
              <a:bevelT w="139700" h="1397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>
                <a:solidFill>
                  <a:schemeClr val="tx1"/>
                </a:solidFill>
              </a:endParaRPr>
            </a:p>
          </p:txBody>
        </p:sp>
        <p:sp>
          <p:nvSpPr>
            <p:cNvPr id="37" name="Pentagon 36"/>
            <p:cNvSpPr/>
            <p:nvPr/>
          </p:nvSpPr>
          <p:spPr>
            <a:xfrm>
              <a:off x="0" y="0"/>
              <a:ext cx="7924800" cy="609600"/>
            </a:xfrm>
            <a:prstGeom prst="homePlate">
              <a:avLst/>
            </a:prstGeom>
            <a:solidFill>
              <a:schemeClr val="accent4">
                <a:lumMod val="75000"/>
              </a:schemeClr>
            </a:solidFill>
            <a:ln>
              <a:noFill/>
            </a:ln>
            <a:effectLst/>
            <a:sp3d>
              <a:bevelT w="139700" h="139700"/>
            </a:sp3d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vi-VN" sz="2400" smtClean="0">
                  <a:latin typeface="+mj-lt"/>
                </a:rPr>
                <a:t>§</a:t>
              </a:r>
              <a:r>
                <a:rPr lang="en-US" sz="2400" smtClean="0">
                  <a:latin typeface="Georgia" pitchFamily="18" charset="0"/>
                </a:rPr>
                <a:t>7. ĐA THỨC MỘT BIẾN</a:t>
              </a:r>
              <a:endParaRPr lang="vi-VN" sz="2400">
                <a:latin typeface="+mj-lt"/>
              </a:endParaRPr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2133600" y="1402377"/>
                <a:ext cx="3855479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0" i="1" smtClean="0">
                          <a:latin typeface="Cambria Math"/>
                        </a:rPr>
                        <m:t>𝑃</m:t>
                      </m:r>
                      <m:d>
                        <m:dPr>
                          <m:ctrlPr>
                            <a:rPr lang="en-US" sz="2000" b="0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sz="2000" b="0" i="1" smtClean="0">
                              <a:latin typeface="Cambria Math"/>
                            </a:rPr>
                            <m:t>𝑥</m:t>
                          </m:r>
                        </m:e>
                      </m:d>
                      <m:r>
                        <a:rPr lang="en-US" sz="2000" b="0" i="1" smtClean="0">
                          <a:latin typeface="Cambria Math"/>
                        </a:rPr>
                        <m:t>=6</m:t>
                      </m:r>
                      <m:r>
                        <a:rPr lang="en-US" sz="2000" b="0" i="1" smtClean="0">
                          <a:latin typeface="Cambria Math"/>
                        </a:rPr>
                        <m:t>𝑥</m:t>
                      </m:r>
                      <m:r>
                        <a:rPr lang="en-US" sz="2000" b="0" i="1" smtClean="0">
                          <a:latin typeface="Cambria Math"/>
                        </a:rPr>
                        <m:t>+3−6</m:t>
                      </m:r>
                      <m:sSup>
                        <m:sSupPr>
                          <m:ctrlPr>
                            <a:rPr lang="en-US" sz="2000" b="0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2000" b="0" i="1" smtClean="0"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en-US" sz="20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US" sz="2000" b="0" i="1" smtClean="0">
                          <a:latin typeface="Cambria Math"/>
                        </a:rPr>
                        <m:t>+</m:t>
                      </m:r>
                      <m:sSup>
                        <m:sSupPr>
                          <m:ctrlPr>
                            <a:rPr lang="en-US" sz="2000" b="0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2000" b="0" i="1" smtClean="0"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en-US" sz="2000" b="0" i="1" smtClean="0">
                              <a:latin typeface="Cambria Math"/>
                            </a:rPr>
                            <m:t>3</m:t>
                          </m:r>
                        </m:sup>
                      </m:sSup>
                      <m:r>
                        <a:rPr lang="en-US" sz="2000" b="0" i="1" smtClean="0">
                          <a:latin typeface="Cambria Math"/>
                        </a:rPr>
                        <m:t>+2</m:t>
                      </m:r>
                      <m:sSup>
                        <m:sSupPr>
                          <m:ctrlPr>
                            <a:rPr lang="en-US" sz="2000" b="0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2000" b="0" i="1" smtClean="0"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en-US" sz="2000" b="0" i="1" smtClean="0">
                              <a:latin typeface="Cambria Math"/>
                            </a:rPr>
                            <m:t>4</m:t>
                          </m:r>
                        </m:sup>
                      </m:sSup>
                    </m:oMath>
                  </m:oMathPara>
                </a14:m>
                <a:endParaRPr lang="vi-VN" sz="2000"/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33600" y="1402377"/>
                <a:ext cx="3855479" cy="400110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2133600" y="1903382"/>
                <a:ext cx="3855479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0" i="1" smtClean="0">
                          <a:solidFill>
                            <a:srgbClr val="00B050"/>
                          </a:solidFill>
                          <a:latin typeface="Cambria Math"/>
                        </a:rPr>
                        <m:t>𝑃</m:t>
                      </m:r>
                      <m:d>
                        <m:dPr>
                          <m:ctrlPr>
                            <a:rPr lang="en-US" sz="2000" b="0" i="1" smtClean="0">
                              <a:solidFill>
                                <a:srgbClr val="00B050"/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sz="2000" b="0" i="1" smtClean="0">
                              <a:solidFill>
                                <a:srgbClr val="00B050"/>
                              </a:solidFill>
                              <a:latin typeface="Cambria Math"/>
                            </a:rPr>
                            <m:t>𝑥</m:t>
                          </m:r>
                        </m:e>
                      </m:d>
                      <m:r>
                        <a:rPr lang="en-US" sz="2000" b="0" i="1" smtClean="0">
                          <a:solidFill>
                            <a:srgbClr val="00B050"/>
                          </a:solidFill>
                          <a:latin typeface="Cambria Math"/>
                        </a:rPr>
                        <m:t>=2</m:t>
                      </m:r>
                      <m:sSup>
                        <m:sSupPr>
                          <m:ctrlPr>
                            <a:rPr lang="en-US" sz="2000" b="0" i="1" smtClean="0">
                              <a:solidFill>
                                <a:srgbClr val="00B050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2000" b="0" i="1" smtClean="0">
                              <a:solidFill>
                                <a:srgbClr val="00B050"/>
                              </a:solidFill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en-US" sz="2000" b="0" i="1" smtClean="0">
                              <a:solidFill>
                                <a:srgbClr val="00B050"/>
                              </a:solidFill>
                              <a:latin typeface="Cambria Math"/>
                            </a:rPr>
                            <m:t>4</m:t>
                          </m:r>
                        </m:sup>
                      </m:sSup>
                      <m:r>
                        <a:rPr lang="en-US" sz="2000" b="0" i="1" smtClean="0">
                          <a:solidFill>
                            <a:srgbClr val="00B050"/>
                          </a:solidFill>
                          <a:latin typeface="Cambria Math"/>
                        </a:rPr>
                        <m:t>+</m:t>
                      </m:r>
                      <m:sSup>
                        <m:sSupPr>
                          <m:ctrlPr>
                            <a:rPr lang="en-US" sz="2000" b="0" i="1" smtClean="0">
                              <a:solidFill>
                                <a:srgbClr val="00B050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2000" b="0" i="1" smtClean="0">
                              <a:solidFill>
                                <a:srgbClr val="00B050"/>
                              </a:solidFill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en-US" sz="2000" b="0" i="1" smtClean="0">
                              <a:solidFill>
                                <a:srgbClr val="00B050"/>
                              </a:solidFill>
                              <a:latin typeface="Cambria Math"/>
                            </a:rPr>
                            <m:t>3</m:t>
                          </m:r>
                        </m:sup>
                      </m:sSup>
                      <m:r>
                        <a:rPr lang="en-US" sz="2000" b="0" i="1" smtClean="0">
                          <a:solidFill>
                            <a:srgbClr val="00B050"/>
                          </a:solidFill>
                          <a:latin typeface="Cambria Math"/>
                        </a:rPr>
                        <m:t>−6</m:t>
                      </m:r>
                      <m:sSup>
                        <m:sSupPr>
                          <m:ctrlPr>
                            <a:rPr lang="en-US" sz="2000" b="0" i="1" smtClean="0">
                              <a:solidFill>
                                <a:srgbClr val="00B050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2000" b="0" i="1" smtClean="0">
                              <a:solidFill>
                                <a:srgbClr val="00B050"/>
                              </a:solidFill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en-US" sz="2000" b="0" i="1" smtClean="0">
                              <a:solidFill>
                                <a:srgbClr val="00B050"/>
                              </a:solidFill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US" sz="2000" b="0" i="1" smtClean="0">
                          <a:solidFill>
                            <a:srgbClr val="00B050"/>
                          </a:solidFill>
                          <a:latin typeface="Cambria Math"/>
                        </a:rPr>
                        <m:t>+6</m:t>
                      </m:r>
                      <m:r>
                        <a:rPr lang="en-US" sz="2000" b="0" i="1" smtClean="0">
                          <a:solidFill>
                            <a:srgbClr val="00B050"/>
                          </a:solidFill>
                          <a:latin typeface="Cambria Math"/>
                        </a:rPr>
                        <m:t>𝑥</m:t>
                      </m:r>
                      <m:r>
                        <a:rPr lang="en-US" sz="2000" b="0" i="1" smtClean="0">
                          <a:solidFill>
                            <a:srgbClr val="00B050"/>
                          </a:solidFill>
                          <a:latin typeface="Cambria Math"/>
                        </a:rPr>
                        <m:t>+3</m:t>
                      </m:r>
                    </m:oMath>
                  </m:oMathPara>
                </a14:m>
                <a:endParaRPr lang="vi-VN">
                  <a:solidFill>
                    <a:srgbClr val="00B050"/>
                  </a:solidFill>
                </a:endParaRPr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33600" y="1903382"/>
                <a:ext cx="3855479" cy="400110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2133599" y="2435225"/>
                <a:ext cx="3855479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0" i="1" smtClean="0">
                          <a:solidFill>
                            <a:srgbClr val="7030A0"/>
                          </a:solidFill>
                          <a:latin typeface="Cambria Math"/>
                        </a:rPr>
                        <m:t>𝑃</m:t>
                      </m:r>
                      <m:d>
                        <m:dPr>
                          <m:ctrlPr>
                            <a:rPr lang="en-US" sz="2000" b="0" i="1" smtClean="0">
                              <a:solidFill>
                                <a:srgbClr val="7030A0"/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sz="2000" b="0" i="1" smtClean="0">
                              <a:solidFill>
                                <a:srgbClr val="7030A0"/>
                              </a:solidFill>
                              <a:latin typeface="Cambria Math"/>
                            </a:rPr>
                            <m:t>𝑥</m:t>
                          </m:r>
                        </m:e>
                      </m:d>
                      <m:r>
                        <a:rPr lang="en-US" sz="2000" b="0" i="1" smtClean="0">
                          <a:solidFill>
                            <a:srgbClr val="7030A0"/>
                          </a:solidFill>
                          <a:latin typeface="Cambria Math"/>
                        </a:rPr>
                        <m:t>=3+6</m:t>
                      </m:r>
                      <m:r>
                        <a:rPr lang="en-US" sz="2000" b="0" i="1" smtClean="0">
                          <a:solidFill>
                            <a:srgbClr val="7030A0"/>
                          </a:solidFill>
                          <a:latin typeface="Cambria Math"/>
                        </a:rPr>
                        <m:t>𝑥</m:t>
                      </m:r>
                      <m:r>
                        <a:rPr lang="en-US" sz="2000" b="0" i="1" smtClean="0">
                          <a:solidFill>
                            <a:srgbClr val="7030A0"/>
                          </a:solidFill>
                          <a:latin typeface="Cambria Math"/>
                        </a:rPr>
                        <m:t>−6</m:t>
                      </m:r>
                      <m:sSup>
                        <m:sSupPr>
                          <m:ctrlPr>
                            <a:rPr lang="en-US" sz="2000" b="0" i="1" smtClean="0">
                              <a:solidFill>
                                <a:srgbClr val="7030A0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2000" b="0" i="1" smtClean="0">
                              <a:solidFill>
                                <a:srgbClr val="7030A0"/>
                              </a:solidFill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en-US" sz="2000" b="0" i="1" smtClean="0">
                              <a:solidFill>
                                <a:srgbClr val="7030A0"/>
                              </a:solidFill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US" sz="2000" b="0" i="1" smtClean="0">
                          <a:solidFill>
                            <a:srgbClr val="7030A0"/>
                          </a:solidFill>
                          <a:latin typeface="Cambria Math"/>
                        </a:rPr>
                        <m:t>+</m:t>
                      </m:r>
                      <m:sSup>
                        <m:sSupPr>
                          <m:ctrlPr>
                            <a:rPr lang="en-US" sz="2000" b="0" i="1" smtClean="0">
                              <a:solidFill>
                                <a:srgbClr val="7030A0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2000" b="0" i="1" smtClean="0">
                              <a:solidFill>
                                <a:srgbClr val="7030A0"/>
                              </a:solidFill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en-US" sz="2000" b="0" i="1" smtClean="0">
                              <a:solidFill>
                                <a:srgbClr val="7030A0"/>
                              </a:solidFill>
                              <a:latin typeface="Cambria Math"/>
                            </a:rPr>
                            <m:t>3</m:t>
                          </m:r>
                        </m:sup>
                      </m:sSup>
                      <m:r>
                        <a:rPr lang="en-US" sz="2000" b="0" i="1" smtClean="0">
                          <a:solidFill>
                            <a:srgbClr val="7030A0"/>
                          </a:solidFill>
                          <a:latin typeface="Cambria Math"/>
                        </a:rPr>
                        <m:t>+2</m:t>
                      </m:r>
                      <m:sSup>
                        <m:sSupPr>
                          <m:ctrlPr>
                            <a:rPr lang="en-US" sz="2000" b="0" i="1" smtClean="0">
                              <a:solidFill>
                                <a:srgbClr val="7030A0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2000" b="0" i="1" smtClean="0">
                              <a:solidFill>
                                <a:srgbClr val="7030A0"/>
                              </a:solidFill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en-US" sz="2000" b="0" i="1" smtClean="0">
                              <a:solidFill>
                                <a:srgbClr val="7030A0"/>
                              </a:solidFill>
                              <a:latin typeface="Cambria Math"/>
                            </a:rPr>
                            <m:t>4</m:t>
                          </m:r>
                        </m:sup>
                      </m:sSup>
                    </m:oMath>
                  </m:oMathPara>
                </a14:m>
                <a:endParaRPr lang="vi-VN" sz="2000">
                  <a:solidFill>
                    <a:srgbClr val="7030A0"/>
                  </a:solidFill>
                </a:endParaRPr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33599" y="2435225"/>
                <a:ext cx="3855479" cy="400110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1" name="Rectangle 40"/>
          <p:cNvSpPr/>
          <p:nvPr/>
        </p:nvSpPr>
        <p:spPr>
          <a:xfrm>
            <a:off x="152400" y="3352800"/>
            <a:ext cx="533400" cy="533400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smtClean="0">
                <a:latin typeface="Times New Roman" pitchFamily="18" charset="0"/>
                <a:cs typeface="Times New Roman" pitchFamily="18" charset="0"/>
              </a:rPr>
              <a:t>?</a:t>
            </a:r>
            <a:r>
              <a:rPr lang="en-US" sz="2400" b="1">
                <a:latin typeface="Times New Roman" pitchFamily="18" charset="0"/>
                <a:cs typeface="Times New Roman" pitchFamily="18" charset="0"/>
              </a:rPr>
              <a:t>3</a:t>
            </a:r>
            <a:endParaRPr lang="vi-VN" sz="2400" b="1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7" name="Group 6"/>
          <p:cNvGrpSpPr/>
          <p:nvPr/>
        </p:nvGrpSpPr>
        <p:grpSpPr>
          <a:xfrm>
            <a:off x="1197166" y="4648200"/>
            <a:ext cx="4791913" cy="2057400"/>
            <a:chOff x="4152774" y="4572000"/>
            <a:chExt cx="4791913" cy="2057400"/>
          </a:xfrm>
        </p:grpSpPr>
        <p:sp>
          <p:nvSpPr>
            <p:cNvPr id="5" name="Flowchart: Alternate Process 4"/>
            <p:cNvSpPr/>
            <p:nvPr/>
          </p:nvSpPr>
          <p:spPr>
            <a:xfrm>
              <a:off x="4152774" y="4572000"/>
              <a:ext cx="4791913" cy="2057400"/>
            </a:xfrm>
            <a:prstGeom prst="flowChartAlternateProcess">
              <a:avLst/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>
                  <a:solidFill>
                    <a:schemeClr val="bg1"/>
                  </a:solidFill>
                </a:rPr>
                <a:t>Để sắp xếp các hạng tử của một đa thức ta cần chú ý điều</a:t>
              </a:r>
              <a:r>
                <a:rPr lang="en-US" sz="2400" b="1">
                  <a:solidFill>
                    <a:schemeClr val="bg1"/>
                  </a:solidFill>
                </a:rPr>
                <a:t> </a:t>
              </a:r>
              <a:r>
                <a:rPr lang="en-US" sz="2400">
                  <a:solidFill>
                    <a:schemeClr val="bg1"/>
                  </a:solidFill>
                </a:rPr>
                <a:t>gì</a:t>
              </a:r>
              <a:r>
                <a:rPr lang="en-US" sz="2400" smtClean="0">
                  <a:solidFill>
                    <a:schemeClr val="bg1"/>
                  </a:solidFill>
                </a:rPr>
                <a:t>?</a:t>
              </a:r>
              <a:endParaRPr lang="vi-VN" sz="2400">
                <a:solidFill>
                  <a:schemeClr val="bg1"/>
                </a:solidFill>
              </a:endParaRPr>
            </a:p>
          </p:txBody>
        </p:sp>
        <p:pic>
          <p:nvPicPr>
            <p:cNvPr id="6" name="Picture 5"/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225742" y="4648200"/>
              <a:ext cx="571500" cy="57150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9644247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829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29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829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829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829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829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829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829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829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829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829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829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7" dur="2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829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5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829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829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2" presetID="14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6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949" grpId="0"/>
      <p:bldP spid="82963" grpId="0"/>
      <p:bldP spid="82964" grpId="0" animBg="1"/>
      <p:bldP spid="82972" grpId="0"/>
      <p:bldP spid="82973" grpId="0" animBg="1"/>
      <p:bldP spid="82989" grpId="0" animBg="1"/>
      <p:bldP spid="3" grpId="0"/>
      <p:bldP spid="41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0"/>
            <a:ext cx="8944688" cy="685800"/>
            <a:chOff x="0" y="0"/>
            <a:chExt cx="8534637" cy="609600"/>
          </a:xfrm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</p:grpSpPr>
        <p:sp>
          <p:nvSpPr>
            <p:cNvPr id="5" name="Chevron 4"/>
            <p:cNvSpPr/>
            <p:nvPr/>
          </p:nvSpPr>
          <p:spPr>
            <a:xfrm>
              <a:off x="7852330" y="0"/>
              <a:ext cx="682307" cy="609600"/>
            </a:xfrm>
            <a:prstGeom prst="chevron">
              <a:avLst/>
            </a:prstGeom>
            <a:solidFill>
              <a:schemeClr val="accent6"/>
            </a:solidFill>
            <a:ln>
              <a:noFill/>
            </a:ln>
            <a:effectLst/>
            <a:sp3d>
              <a:bevelT w="139700" h="139700"/>
            </a:sp3d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>
                <a:solidFill>
                  <a:schemeClr val="tx1"/>
                </a:solidFill>
              </a:endParaRPr>
            </a:p>
          </p:txBody>
        </p:sp>
        <p:sp>
          <p:nvSpPr>
            <p:cNvPr id="6" name="Chevron 5"/>
            <p:cNvSpPr/>
            <p:nvPr/>
          </p:nvSpPr>
          <p:spPr>
            <a:xfrm>
              <a:off x="7561503" y="0"/>
              <a:ext cx="640387" cy="609600"/>
            </a:xfrm>
            <a:prstGeom prst="chevron">
              <a:avLst/>
            </a:prstGeom>
            <a:solidFill>
              <a:schemeClr val="accent1"/>
            </a:solidFill>
            <a:ln>
              <a:noFill/>
            </a:ln>
            <a:effectLst/>
            <a:sp3d>
              <a:bevelT w="139700" h="1397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>
                <a:solidFill>
                  <a:schemeClr val="tx1"/>
                </a:solidFill>
              </a:endParaRPr>
            </a:p>
          </p:txBody>
        </p:sp>
        <p:sp>
          <p:nvSpPr>
            <p:cNvPr id="7" name="Pentagon 6"/>
            <p:cNvSpPr/>
            <p:nvPr/>
          </p:nvSpPr>
          <p:spPr>
            <a:xfrm>
              <a:off x="0" y="0"/>
              <a:ext cx="7924800" cy="609600"/>
            </a:xfrm>
            <a:prstGeom prst="homePlate">
              <a:avLst/>
            </a:prstGeom>
            <a:solidFill>
              <a:schemeClr val="accent4">
                <a:lumMod val="75000"/>
              </a:schemeClr>
            </a:solidFill>
            <a:ln>
              <a:noFill/>
            </a:ln>
            <a:effectLst/>
            <a:sp3d>
              <a:bevelT w="139700" h="139700"/>
            </a:sp3d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vi-VN" sz="2400" smtClean="0">
                  <a:latin typeface="+mj-lt"/>
                </a:rPr>
                <a:t>§</a:t>
              </a:r>
              <a:r>
                <a:rPr lang="en-US" sz="2400" smtClean="0">
                  <a:latin typeface="Georgia" pitchFamily="18" charset="0"/>
                </a:rPr>
                <a:t>7. ĐA THỨC MỘT BIẾN</a:t>
              </a:r>
              <a:endParaRPr lang="vi-VN" sz="2400">
                <a:latin typeface="+mj-lt"/>
              </a:endParaRPr>
            </a:p>
          </p:txBody>
        </p:sp>
      </p:grpSp>
      <p:sp>
        <p:nvSpPr>
          <p:cNvPr id="9" name="Text Box 3"/>
          <p:cNvSpPr txBox="1">
            <a:spLocks noGrp="1" noChangeArrowheads="1"/>
          </p:cNvSpPr>
          <p:nvPr>
            <p:ph type="title"/>
          </p:nvPr>
        </p:nvSpPr>
        <p:spPr>
          <a:xfrm>
            <a:off x="762000" y="685800"/>
            <a:ext cx="8001000" cy="1143000"/>
          </a:xfrm>
          <a:noFill/>
          <a:ln/>
        </p:spPr>
        <p:txBody>
          <a:bodyPr>
            <a:normAutofit/>
          </a:bodyPr>
          <a:lstStyle/>
          <a:p>
            <a:pPr algn="l" eaLnBrk="0" hangingPunct="0">
              <a:spcBef>
                <a:spcPct val="50000"/>
              </a:spcBef>
            </a:pPr>
            <a:r>
              <a:rPr lang="en-US" sz="2400">
                <a:solidFill>
                  <a:srgbClr val="002060"/>
                </a:solidFill>
                <a:latin typeface="Times New Roman" pitchFamily="18" charset="0"/>
              </a:rPr>
              <a:t>Hãy sắp xếp các hạng tử của đa thức B(x) theo lũy thừa tăng của biến.</a:t>
            </a:r>
          </a:p>
        </p:txBody>
      </p:sp>
      <p:graphicFrame>
        <p:nvGraphicFramePr>
          <p:cNvPr id="10" name="Object 4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40799872"/>
              </p:ext>
            </p:extLst>
          </p:nvPr>
        </p:nvGraphicFramePr>
        <p:xfrm>
          <a:off x="2133600" y="1371600"/>
          <a:ext cx="4629736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45" name="Equation" r:id="rId3" imgW="1993680" imgH="393480" progId="Equation.DSMT4">
                  <p:embed/>
                </p:oleObj>
              </mc:Choice>
              <mc:Fallback>
                <p:oleObj name="Equation" r:id="rId3" imgW="199368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3600" y="1371600"/>
                        <a:ext cx="4629736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19543580"/>
              </p:ext>
            </p:extLst>
          </p:nvPr>
        </p:nvGraphicFramePr>
        <p:xfrm>
          <a:off x="2057400" y="2209800"/>
          <a:ext cx="4114800" cy="102907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46" name="Equation" r:id="rId5" imgW="1574640" imgH="393480" progId="Equation.DSMT4">
                  <p:embed/>
                </p:oleObj>
              </mc:Choice>
              <mc:Fallback>
                <p:oleObj name="Equation" r:id="rId5" imgW="157464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7400" y="2209800"/>
                        <a:ext cx="4114800" cy="102907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2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5592324"/>
              </p:ext>
            </p:extLst>
          </p:nvPr>
        </p:nvGraphicFramePr>
        <p:xfrm>
          <a:off x="2057275" y="3200400"/>
          <a:ext cx="4191000" cy="105678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47" name="Equation" r:id="rId7" imgW="1562040" imgH="393480" progId="Equation.DSMT4">
                  <p:embed/>
                </p:oleObj>
              </mc:Choice>
              <mc:Fallback>
                <p:oleObj name="Equation" r:id="rId7" imgW="156204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7275" y="3200400"/>
                        <a:ext cx="4191000" cy="105678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Text Box 26"/>
          <p:cNvSpPr txBox="1">
            <a:spLocks noChangeArrowheads="1"/>
          </p:cNvSpPr>
          <p:nvPr/>
        </p:nvSpPr>
        <p:spPr bwMode="auto">
          <a:xfrm>
            <a:off x="2895600" y="4800600"/>
            <a:ext cx="3352800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 eaLnBrk="1" hangingPunct="1">
              <a:spcBef>
                <a:spcPct val="50000"/>
              </a:spcBef>
            </a:pPr>
            <a:r>
              <a:rPr lang="en-US" sz="2400">
                <a:solidFill>
                  <a:srgbClr val="FF3399"/>
                </a:solidFill>
              </a:rPr>
              <a:t>sắp xếp theo lũy thừa </a:t>
            </a:r>
            <a:r>
              <a:rPr lang="en-US" sz="2400">
                <a:solidFill>
                  <a:srgbClr val="0000CC"/>
                </a:solidFill>
              </a:rPr>
              <a:t>tăng</a:t>
            </a:r>
            <a:r>
              <a:rPr lang="en-US" sz="2400">
                <a:solidFill>
                  <a:srgbClr val="FF3399"/>
                </a:solidFill>
              </a:rPr>
              <a:t> của biến</a:t>
            </a:r>
            <a:r>
              <a:rPr lang="en-US" sz="2400"/>
              <a:t> </a:t>
            </a:r>
          </a:p>
        </p:txBody>
      </p:sp>
      <p:sp>
        <p:nvSpPr>
          <p:cNvPr id="14" name="Line 27"/>
          <p:cNvSpPr>
            <a:spLocks noChangeShapeType="1"/>
          </p:cNvSpPr>
          <p:nvPr/>
        </p:nvSpPr>
        <p:spPr bwMode="auto">
          <a:xfrm>
            <a:off x="4419600" y="3886200"/>
            <a:ext cx="0" cy="914400"/>
          </a:xfrm>
          <a:prstGeom prst="line">
            <a:avLst/>
          </a:prstGeom>
          <a:noFill/>
          <a:ln w="9525">
            <a:solidFill>
              <a:schemeClr val="hlink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5" name="Rectangle 14"/>
          <p:cNvSpPr/>
          <p:nvPr/>
        </p:nvSpPr>
        <p:spPr>
          <a:xfrm>
            <a:off x="228600" y="990600"/>
            <a:ext cx="533400" cy="533400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smtClean="0">
                <a:latin typeface="Times New Roman" pitchFamily="18" charset="0"/>
                <a:cs typeface="Times New Roman" pitchFamily="18" charset="0"/>
              </a:rPr>
              <a:t>?</a:t>
            </a:r>
            <a:r>
              <a:rPr lang="en-US" sz="2400" b="1">
                <a:latin typeface="Times New Roman" pitchFamily="18" charset="0"/>
                <a:cs typeface="Times New Roman" pitchFamily="18" charset="0"/>
              </a:rPr>
              <a:t>3</a:t>
            </a:r>
            <a:endParaRPr lang="vi-VN" sz="2400" b="1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77242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0"/>
            <a:ext cx="8944688" cy="685800"/>
            <a:chOff x="0" y="0"/>
            <a:chExt cx="8534637" cy="609600"/>
          </a:xfrm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</p:grpSpPr>
        <p:sp>
          <p:nvSpPr>
            <p:cNvPr id="5" name="Chevron 4"/>
            <p:cNvSpPr/>
            <p:nvPr/>
          </p:nvSpPr>
          <p:spPr>
            <a:xfrm>
              <a:off x="7852330" y="0"/>
              <a:ext cx="682307" cy="609600"/>
            </a:xfrm>
            <a:prstGeom prst="chevron">
              <a:avLst/>
            </a:prstGeom>
            <a:solidFill>
              <a:schemeClr val="accent6"/>
            </a:solidFill>
            <a:ln>
              <a:noFill/>
            </a:ln>
            <a:effectLst/>
            <a:sp3d>
              <a:bevelT w="139700" h="139700"/>
            </a:sp3d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>
                <a:solidFill>
                  <a:schemeClr val="tx1"/>
                </a:solidFill>
              </a:endParaRPr>
            </a:p>
          </p:txBody>
        </p:sp>
        <p:sp>
          <p:nvSpPr>
            <p:cNvPr id="6" name="Chevron 5"/>
            <p:cNvSpPr/>
            <p:nvPr/>
          </p:nvSpPr>
          <p:spPr>
            <a:xfrm>
              <a:off x="7561503" y="0"/>
              <a:ext cx="640387" cy="609600"/>
            </a:xfrm>
            <a:prstGeom prst="chevron">
              <a:avLst/>
            </a:prstGeom>
            <a:solidFill>
              <a:schemeClr val="accent1"/>
            </a:solidFill>
            <a:ln>
              <a:noFill/>
            </a:ln>
            <a:effectLst/>
            <a:sp3d>
              <a:bevelT w="139700" h="1397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>
                <a:solidFill>
                  <a:schemeClr val="tx1"/>
                </a:solidFill>
              </a:endParaRPr>
            </a:p>
          </p:txBody>
        </p:sp>
        <p:sp>
          <p:nvSpPr>
            <p:cNvPr id="7" name="Pentagon 6"/>
            <p:cNvSpPr/>
            <p:nvPr/>
          </p:nvSpPr>
          <p:spPr>
            <a:xfrm>
              <a:off x="0" y="0"/>
              <a:ext cx="7924800" cy="609600"/>
            </a:xfrm>
            <a:prstGeom prst="homePlate">
              <a:avLst/>
            </a:prstGeom>
            <a:solidFill>
              <a:schemeClr val="accent4">
                <a:lumMod val="75000"/>
              </a:schemeClr>
            </a:solidFill>
            <a:ln>
              <a:noFill/>
            </a:ln>
            <a:effectLst/>
            <a:sp3d>
              <a:bevelT w="139700" h="139700"/>
            </a:sp3d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vi-VN" sz="2400" smtClean="0">
                  <a:latin typeface="+mj-lt"/>
                </a:rPr>
                <a:t>§</a:t>
              </a:r>
              <a:r>
                <a:rPr lang="en-US" sz="2400" smtClean="0">
                  <a:latin typeface="Georgia" pitchFamily="18" charset="0"/>
                </a:rPr>
                <a:t>7. ĐA THỨC MỘT BIẾN</a:t>
              </a:r>
              <a:endParaRPr lang="vi-VN" sz="2400">
                <a:latin typeface="+mj-lt"/>
              </a:endParaRPr>
            </a:p>
          </p:txBody>
        </p:sp>
      </p:grpSp>
      <p:sp>
        <p:nvSpPr>
          <p:cNvPr id="9" name="Rectangle 3"/>
          <p:cNvSpPr>
            <a:spLocks noChangeArrowheads="1"/>
          </p:cNvSpPr>
          <p:nvPr/>
        </p:nvSpPr>
        <p:spPr bwMode="auto">
          <a:xfrm>
            <a:off x="762000" y="990600"/>
            <a:ext cx="777240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 eaLnBrk="1" hangingPunct="1">
              <a:lnSpc>
                <a:spcPct val="80000"/>
              </a:lnSpc>
              <a:spcBef>
                <a:spcPct val="20000"/>
              </a:spcBef>
            </a:pPr>
            <a:r>
              <a:rPr lang="en-US" sz="2400">
                <a:solidFill>
                  <a:srgbClr val="002060"/>
                </a:solidFill>
              </a:rPr>
              <a:t>Hãy sắp xếp các hạng tử của đa thức theo lũy thừa </a:t>
            </a:r>
            <a:r>
              <a:rPr lang="en-US" sz="2400" smtClean="0">
                <a:solidFill>
                  <a:srgbClr val="002060"/>
                </a:solidFill>
              </a:rPr>
              <a:t>giảm của </a:t>
            </a:r>
            <a:r>
              <a:rPr lang="en-US" sz="2400">
                <a:solidFill>
                  <a:srgbClr val="002060"/>
                </a:solidFill>
              </a:rPr>
              <a:t>biến</a:t>
            </a:r>
          </a:p>
        </p:txBody>
      </p:sp>
      <p:graphicFrame>
        <p:nvGraphicFramePr>
          <p:cNvPr id="1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4502884"/>
              </p:ext>
            </p:extLst>
          </p:nvPr>
        </p:nvGraphicFramePr>
        <p:xfrm>
          <a:off x="1143000" y="1658937"/>
          <a:ext cx="5045075" cy="550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67" name="Equation" r:id="rId3" imgW="2222280" imgH="228600" progId="Equation.DSMT4">
                  <p:embed/>
                </p:oleObj>
              </mc:Choice>
              <mc:Fallback>
                <p:oleObj name="Equation" r:id="rId3" imgW="2222280" imgH="2286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1658937"/>
                        <a:ext cx="5045075" cy="5508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02513794"/>
              </p:ext>
            </p:extLst>
          </p:nvPr>
        </p:nvGraphicFramePr>
        <p:xfrm>
          <a:off x="1077787" y="2209801"/>
          <a:ext cx="2960813" cy="5891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68" name="Equation" r:id="rId5" imgW="1218960" imgH="228600" progId="Equation.DSMT4">
                  <p:embed/>
                </p:oleObj>
              </mc:Choice>
              <mc:Fallback>
                <p:oleObj name="Equation" r:id="rId5" imgW="1218960" imgH="2286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77787" y="2209801"/>
                        <a:ext cx="2960813" cy="58918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72863830"/>
              </p:ext>
            </p:extLst>
          </p:nvPr>
        </p:nvGraphicFramePr>
        <p:xfrm>
          <a:off x="1066800" y="2895600"/>
          <a:ext cx="5810250" cy="627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69" name="Equation" r:id="rId7" imgW="2247840" imgH="228600" progId="Equation.DSMT4">
                  <p:embed/>
                </p:oleObj>
              </mc:Choice>
              <mc:Fallback>
                <p:oleObj name="Equation" r:id="rId7" imgW="2247840" imgH="2286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2895600"/>
                        <a:ext cx="5810250" cy="6270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83356232"/>
              </p:ext>
            </p:extLst>
          </p:nvPr>
        </p:nvGraphicFramePr>
        <p:xfrm>
          <a:off x="1066800" y="3429000"/>
          <a:ext cx="3222625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70" name="Equation" r:id="rId9" imgW="1282680" imgH="228600" progId="Equation.DSMT4">
                  <p:embed/>
                </p:oleObj>
              </mc:Choice>
              <mc:Fallback>
                <p:oleObj name="Equation" r:id="rId9" imgW="1282680" imgH="2286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3429000"/>
                        <a:ext cx="3222625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Text Box 8"/>
          <p:cNvSpPr txBox="1">
            <a:spLocks noChangeArrowheads="1"/>
          </p:cNvSpPr>
          <p:nvPr/>
        </p:nvSpPr>
        <p:spPr bwMode="auto">
          <a:xfrm>
            <a:off x="381000" y="4343400"/>
            <a:ext cx="8534400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Đa thức Q(x) và R(x) sau khi đã sắp xếp các hạng tử theo lũy thừa giảm của biến thì bậc của chúng thế nào?</a:t>
            </a:r>
          </a:p>
        </p:txBody>
      </p:sp>
      <p:grpSp>
        <p:nvGrpSpPr>
          <p:cNvPr id="16" name="Group 10"/>
          <p:cNvGrpSpPr>
            <a:grpSpLocks/>
          </p:cNvGrpSpPr>
          <p:nvPr/>
        </p:nvGrpSpPr>
        <p:grpSpPr bwMode="auto">
          <a:xfrm>
            <a:off x="1143000" y="4703342"/>
            <a:ext cx="5930900" cy="579438"/>
            <a:chOff x="384" y="3504"/>
            <a:chExt cx="3736" cy="365"/>
          </a:xfrm>
        </p:grpSpPr>
        <p:sp>
          <p:nvSpPr>
            <p:cNvPr id="17" name="Text Box 11"/>
            <p:cNvSpPr txBox="1">
              <a:spLocks noChangeArrowheads="1"/>
            </p:cNvSpPr>
            <p:nvPr/>
          </p:nvSpPr>
          <p:spPr bwMode="auto">
            <a:xfrm>
              <a:off x="384" y="3504"/>
              <a:ext cx="2688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3200">
                  <a:solidFill>
                    <a:srgbClr val="0000CC"/>
                  </a:solidFill>
                </a:rPr>
                <a:t>Q(x) và R(x) có dạng:</a:t>
              </a:r>
              <a:r>
                <a:rPr lang="en-US" sz="3200"/>
                <a:t> </a:t>
              </a:r>
            </a:p>
          </p:txBody>
        </p:sp>
        <p:graphicFrame>
          <p:nvGraphicFramePr>
            <p:cNvPr id="18" name="Object 12"/>
            <p:cNvGraphicFramePr>
              <a:graphicFrameLocks noChangeAspect="1"/>
            </p:cNvGraphicFramePr>
            <p:nvPr/>
          </p:nvGraphicFramePr>
          <p:xfrm>
            <a:off x="2880" y="3504"/>
            <a:ext cx="1240" cy="35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371" name="Equation" r:id="rId11" imgW="761760" imgH="203040" progId="Equation.DSMT4">
                    <p:embed/>
                  </p:oleObj>
                </mc:Choice>
                <mc:Fallback>
                  <p:oleObj name="Equation" r:id="rId11" imgW="761760" imgH="20304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880" y="3504"/>
                          <a:ext cx="1240" cy="351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19" name="Text Box 13"/>
          <p:cNvSpPr txBox="1">
            <a:spLocks noChangeArrowheads="1"/>
          </p:cNvSpPr>
          <p:nvPr/>
        </p:nvSpPr>
        <p:spPr bwMode="auto">
          <a:xfrm>
            <a:off x="457200" y="5257800"/>
            <a:ext cx="83058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i="1">
                <a:solidFill>
                  <a:srgbClr val="002060"/>
                </a:solidFill>
              </a:rPr>
              <a:t>Trong đó a, b, c là </a:t>
            </a:r>
            <a:r>
              <a:rPr lang="en-US" sz="2400" i="1" smtClean="0">
                <a:solidFill>
                  <a:srgbClr val="002060"/>
                </a:solidFill>
              </a:rPr>
              <a:t>hằng số </a:t>
            </a:r>
            <a:r>
              <a:rPr lang="en-US" sz="2400" i="1">
                <a:solidFill>
                  <a:srgbClr val="002060"/>
                </a:solidFill>
              </a:rPr>
              <a:t>và </a:t>
            </a:r>
            <a:r>
              <a:rPr lang="en-US" sz="2400" i="1" smtClean="0">
                <a:solidFill>
                  <a:srgbClr val="002060"/>
                </a:solidFill>
              </a:rPr>
              <a:t>a ≠ 0</a:t>
            </a:r>
            <a:endParaRPr lang="en-US" sz="2400" i="1">
              <a:solidFill>
                <a:srgbClr val="002060"/>
              </a:solidFill>
            </a:endParaRPr>
          </a:p>
        </p:txBody>
      </p:sp>
      <p:pic>
        <p:nvPicPr>
          <p:cNvPr id="20" name="Picture 14" descr="red_rose"/>
          <p:cNvPicPr>
            <a:picLocks noChangeAspect="1" noChangeArrowheads="1" noCrop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6400" y="5715000"/>
            <a:ext cx="8128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" name="Text Box 21"/>
          <p:cNvSpPr txBox="1">
            <a:spLocks noChangeArrowheads="1"/>
          </p:cNvSpPr>
          <p:nvPr/>
        </p:nvSpPr>
        <p:spPr bwMode="auto">
          <a:xfrm>
            <a:off x="381000" y="3962400"/>
            <a:ext cx="8229600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Đa thức Q(x) và R(x) sau khi đã sắp xếp các hạng tử theo lũy thừa giảm của biến thì đều có bậc là 2</a:t>
            </a:r>
            <a:endParaRPr lang="vi-VN" sz="2400"/>
          </a:p>
        </p:txBody>
      </p:sp>
      <p:sp>
        <p:nvSpPr>
          <p:cNvPr id="23" name="Rectangle 22"/>
          <p:cNvSpPr/>
          <p:nvPr/>
        </p:nvSpPr>
        <p:spPr>
          <a:xfrm>
            <a:off x="228600" y="990600"/>
            <a:ext cx="533400" cy="533400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smtClean="0">
                <a:latin typeface="Times New Roman" pitchFamily="18" charset="0"/>
                <a:cs typeface="Times New Roman" pitchFamily="18" charset="0"/>
              </a:rPr>
              <a:t>?4</a:t>
            </a:r>
            <a:endParaRPr lang="vi-VN" sz="2400" b="1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539681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34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8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0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4" grpId="0"/>
      <p:bldP spid="14" grpId="1"/>
      <p:bldP spid="19" grpId="0"/>
      <p:bldP spid="21" grpId="0"/>
      <p:bldP spid="21" grpId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Urban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Urban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262</TotalTime>
  <Words>1174</Words>
  <Application>Microsoft Office PowerPoint</Application>
  <PresentationFormat>On-screen Show (4:3)</PresentationFormat>
  <Paragraphs>114</Paragraphs>
  <Slides>15</Slides>
  <Notes>1</Notes>
  <HiddenSlides>0</HiddenSlides>
  <MMClips>0</MMClips>
  <ScaleCrop>false</ScaleCrop>
  <HeadingPairs>
    <vt:vector size="6" baseType="variant">
      <vt:variant>
        <vt:lpstr>Theme</vt:lpstr>
      </vt:variant>
      <vt:variant>
        <vt:i4>2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8" baseType="lpstr">
      <vt:lpstr>Urban</vt:lpstr>
      <vt:lpstr>Office Theme</vt:lpstr>
      <vt:lpstr>Equation</vt:lpstr>
      <vt:lpstr>KIỂM TRA BÀI CŨ </vt:lpstr>
      <vt:lpstr>PowerPoint Presentation</vt:lpstr>
      <vt:lpstr>§7. ĐA THỨC MỘT BIẾN </vt:lpstr>
      <vt:lpstr>PowerPoint Presentation</vt:lpstr>
      <vt:lpstr>PowerPoint Presentation</vt:lpstr>
      <vt:lpstr>   Tìm bậc của đa thức A(y) và B(x) sau đây: </vt:lpstr>
      <vt:lpstr>Hãy sắp xếp các hạng tử của đa thức B(x) theo lũy thừa    tăng của biến.</vt:lpstr>
      <vt:lpstr>Hãy sắp xếp các hạng tử của đa thức B(x) theo lũy thừa tăng của biến.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CÔNG VIỆC VỀ NHÀ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KIỂM TRA BÀI CŨ</dc:title>
  <dc:creator>A</dc:creator>
  <cp:lastModifiedBy>A</cp:lastModifiedBy>
  <cp:revision>65</cp:revision>
  <dcterms:created xsi:type="dcterms:W3CDTF">2017-03-14T11:26:38Z</dcterms:created>
  <dcterms:modified xsi:type="dcterms:W3CDTF">2017-03-15T05:52:08Z</dcterms:modified>
</cp:coreProperties>
</file>